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4" r:id="rId1"/>
  </p:sldMasterIdLst>
  <p:notesMasterIdLst>
    <p:notesMasterId r:id="rId62"/>
  </p:notesMasterIdLst>
  <p:handoutMasterIdLst>
    <p:handoutMasterId r:id="rId63"/>
  </p:handoutMasterIdLst>
  <p:sldIdLst>
    <p:sldId id="407" r:id="rId2"/>
    <p:sldId id="492" r:id="rId3"/>
    <p:sldId id="408" r:id="rId4"/>
    <p:sldId id="478" r:id="rId5"/>
    <p:sldId id="380" r:id="rId6"/>
    <p:sldId id="381" r:id="rId7"/>
    <p:sldId id="382" r:id="rId8"/>
    <p:sldId id="405" r:id="rId9"/>
    <p:sldId id="479" r:id="rId10"/>
    <p:sldId id="428" r:id="rId11"/>
    <p:sldId id="426" r:id="rId12"/>
    <p:sldId id="427" r:id="rId13"/>
    <p:sldId id="429" r:id="rId14"/>
    <p:sldId id="430" r:id="rId15"/>
    <p:sldId id="480" r:id="rId16"/>
    <p:sldId id="341" r:id="rId17"/>
    <p:sldId id="458" r:id="rId18"/>
    <p:sldId id="414" r:id="rId19"/>
    <p:sldId id="453" r:id="rId20"/>
    <p:sldId id="415" r:id="rId21"/>
    <p:sldId id="416" r:id="rId22"/>
    <p:sldId id="452" r:id="rId23"/>
    <p:sldId id="481" r:id="rId24"/>
    <p:sldId id="431" r:id="rId25"/>
    <p:sldId id="432" r:id="rId26"/>
    <p:sldId id="433" r:id="rId27"/>
    <p:sldId id="434" r:id="rId28"/>
    <p:sldId id="436" r:id="rId29"/>
    <p:sldId id="435" r:id="rId30"/>
    <p:sldId id="463" r:id="rId31"/>
    <p:sldId id="437" r:id="rId32"/>
    <p:sldId id="438" r:id="rId33"/>
    <p:sldId id="462" r:id="rId34"/>
    <p:sldId id="475" r:id="rId35"/>
    <p:sldId id="476" r:id="rId36"/>
    <p:sldId id="487" r:id="rId37"/>
    <p:sldId id="477" r:id="rId38"/>
    <p:sldId id="482" r:id="rId39"/>
    <p:sldId id="356" r:id="rId40"/>
    <p:sldId id="454" r:id="rId41"/>
    <p:sldId id="383" r:id="rId42"/>
    <p:sldId id="484" r:id="rId43"/>
    <p:sldId id="456" r:id="rId44"/>
    <p:sldId id="491" r:id="rId45"/>
    <p:sldId id="442" r:id="rId46"/>
    <p:sldId id="489" r:id="rId47"/>
    <p:sldId id="457" r:id="rId48"/>
    <p:sldId id="483" r:id="rId49"/>
    <p:sldId id="450" r:id="rId50"/>
    <p:sldId id="444" r:id="rId51"/>
    <p:sldId id="451" r:id="rId52"/>
    <p:sldId id="443" r:id="rId53"/>
    <p:sldId id="455" r:id="rId54"/>
    <p:sldId id="445" r:id="rId55"/>
    <p:sldId id="446" r:id="rId56"/>
    <p:sldId id="448" r:id="rId57"/>
    <p:sldId id="490" r:id="rId58"/>
    <p:sldId id="474" r:id="rId59"/>
    <p:sldId id="401" r:id="rId60"/>
    <p:sldId id="449"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a Nicholson" initials="GN"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9D1"/>
    <a:srgbClr val="7E8992"/>
    <a:srgbClr val="81B438"/>
    <a:srgbClr val="EFF4E9"/>
    <a:srgbClr val="A3ABB1"/>
    <a:srgbClr val="F2F2F2"/>
    <a:srgbClr val="0000FF"/>
    <a:srgbClr val="07B0F1"/>
    <a:srgbClr val="E479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7" autoAdjust="0"/>
    <p:restoredTop sz="83878" autoAdjust="0"/>
  </p:normalViewPr>
  <p:slideViewPr>
    <p:cSldViewPr snapToGrid="0" snapToObjects="1">
      <p:cViewPr varScale="1">
        <p:scale>
          <a:sx n="96" d="100"/>
          <a:sy n="96" d="100"/>
        </p:scale>
        <p:origin x="2442" y="96"/>
      </p:cViewPr>
      <p:guideLst>
        <p:guide orient="horz" pos="2160"/>
        <p:guide pos="2880"/>
      </p:guideLst>
    </p:cSldViewPr>
  </p:slideViewPr>
  <p:outlineViewPr>
    <p:cViewPr>
      <p:scale>
        <a:sx n="33" d="100"/>
        <a:sy n="33" d="100"/>
      </p:scale>
      <p:origin x="0" y="-6228"/>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8" d="100"/>
          <a:sy n="88" d="100"/>
        </p:scale>
        <p:origin x="382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camacho\Documents\LUTATHERA\Market%20Access\Value%20Deck\Dasari%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Helvetica Neue"/>
                <a:ea typeface="+mn-ea"/>
                <a:cs typeface="+mn-cs"/>
              </a:defRPr>
            </a:pPr>
            <a:r>
              <a:rPr lang="en-US" dirty="0">
                <a:solidFill>
                  <a:schemeClr val="tx1">
                    <a:lumMod val="75000"/>
                    <a:lumOff val="25000"/>
                  </a:schemeClr>
                </a:solidFill>
                <a:latin typeface="Helvetica Neue"/>
              </a:rPr>
              <a:t>Survival Rates Among</a:t>
            </a:r>
            <a:r>
              <a:rPr lang="en-US" baseline="0" dirty="0">
                <a:solidFill>
                  <a:schemeClr val="tx1">
                    <a:lumMod val="75000"/>
                    <a:lumOff val="25000"/>
                  </a:schemeClr>
                </a:solidFill>
                <a:latin typeface="Helvetica Neue"/>
              </a:rPr>
              <a:t> Distant Stage G1/G2 </a:t>
            </a:r>
            <a:br>
              <a:rPr lang="en-US" baseline="0" dirty="0">
                <a:solidFill>
                  <a:schemeClr val="tx1">
                    <a:lumMod val="75000"/>
                    <a:lumOff val="25000"/>
                  </a:schemeClr>
                </a:solidFill>
                <a:latin typeface="Helvetica Neue"/>
              </a:rPr>
            </a:br>
            <a:r>
              <a:rPr lang="en-US" baseline="0" dirty="0">
                <a:solidFill>
                  <a:schemeClr val="tx1">
                    <a:lumMod val="75000"/>
                    <a:lumOff val="25000"/>
                  </a:schemeClr>
                </a:solidFill>
                <a:latin typeface="Helvetica Neue"/>
              </a:rPr>
              <a:t>NETs Diagnosed from 2000-2012</a:t>
            </a:r>
            <a:r>
              <a:rPr lang="en-US" baseline="30000" dirty="0">
                <a:solidFill>
                  <a:schemeClr val="tx1">
                    <a:lumMod val="75000"/>
                    <a:lumOff val="25000"/>
                  </a:schemeClr>
                </a:solidFill>
                <a:latin typeface="Helvetica Neue"/>
              </a:rPr>
              <a:t>1</a:t>
            </a:r>
            <a:endParaRPr lang="en-US" dirty="0">
              <a:solidFill>
                <a:schemeClr val="tx1">
                  <a:lumMod val="75000"/>
                  <a:lumOff val="25000"/>
                </a:schemeClr>
              </a:solidFill>
              <a:latin typeface="Helvetica Neue"/>
            </a:endParaRPr>
          </a:p>
        </c:rich>
      </c:tx>
      <c:layout>
        <c:manualLayout>
          <c:xMode val="edge"/>
          <c:yMode val="edge"/>
          <c:x val="0.29612833270797112"/>
          <c:y val="3.32838381539957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Helvetica Neue"/>
              <a:ea typeface="+mn-ea"/>
              <a:cs typeface="+mn-cs"/>
            </a:defRPr>
          </a:pPr>
          <a:endParaRPr lang="en-US"/>
        </a:p>
      </c:txPr>
    </c:title>
    <c:autoTitleDeleted val="0"/>
    <c:plotArea>
      <c:layout/>
      <c:barChart>
        <c:barDir val="col"/>
        <c:grouping val="clustered"/>
        <c:varyColors val="0"/>
        <c:ser>
          <c:idx val="0"/>
          <c:order val="0"/>
          <c:tx>
            <c:strRef>
              <c:f>Sheet1!$A$2</c:f>
              <c:strCache>
                <c:ptCount val="1"/>
                <c:pt idx="0">
                  <c:v>3-Year</c:v>
                </c:pt>
              </c:strCache>
            </c:strRef>
          </c:tx>
          <c:spPr>
            <a:solidFill>
              <a:schemeClr val="accent1"/>
            </a:solidFill>
            <a:ln>
              <a:noFill/>
            </a:ln>
            <a:effectLst/>
          </c:spPr>
          <c:invertIfNegative val="0"/>
          <c:cat>
            <c:strRef>
              <c:f>Sheet1!$B$1:$I$1</c:f>
              <c:strCache>
                <c:ptCount val="8"/>
                <c:pt idx="0">
                  <c:v>Appendix*</c:v>
                </c:pt>
                <c:pt idx="1">
                  <c:v>Cecum</c:v>
                </c:pt>
                <c:pt idx="2">
                  <c:v>Colon</c:v>
                </c:pt>
                <c:pt idx="3">
                  <c:v>Lung</c:v>
                </c:pt>
                <c:pt idx="4">
                  <c:v>Pancreas</c:v>
                </c:pt>
                <c:pt idx="5">
                  <c:v>Rectum</c:v>
                </c:pt>
                <c:pt idx="6">
                  <c:v>Small Intestine</c:v>
                </c:pt>
                <c:pt idx="7">
                  <c:v>Stomach</c:v>
                </c:pt>
              </c:strCache>
            </c:strRef>
          </c:cat>
          <c:val>
            <c:numRef>
              <c:f>Sheet1!$B$2:$I$2</c:f>
              <c:numCache>
                <c:formatCode>General</c:formatCode>
                <c:ptCount val="8"/>
                <c:pt idx="0">
                  <c:v>0</c:v>
                </c:pt>
                <c:pt idx="1">
                  <c:v>70</c:v>
                </c:pt>
                <c:pt idx="2">
                  <c:v>33</c:v>
                </c:pt>
                <c:pt idx="3">
                  <c:v>39</c:v>
                </c:pt>
                <c:pt idx="4">
                  <c:v>62</c:v>
                </c:pt>
                <c:pt idx="5">
                  <c:v>48</c:v>
                </c:pt>
                <c:pt idx="6">
                  <c:v>80</c:v>
                </c:pt>
                <c:pt idx="7">
                  <c:v>45</c:v>
                </c:pt>
              </c:numCache>
            </c:numRef>
          </c:val>
          <c:extLst>
            <c:ext xmlns:c16="http://schemas.microsoft.com/office/drawing/2014/chart" uri="{C3380CC4-5D6E-409C-BE32-E72D297353CC}">
              <c16:uniqueId val="{00000000-9D54-4A0E-97A3-1292EA466A35}"/>
            </c:ext>
          </c:extLst>
        </c:ser>
        <c:ser>
          <c:idx val="1"/>
          <c:order val="1"/>
          <c:tx>
            <c:strRef>
              <c:f>Sheet1!$A$3</c:f>
              <c:strCache>
                <c:ptCount val="1"/>
                <c:pt idx="0">
                  <c:v>5-Year</c:v>
                </c:pt>
              </c:strCache>
            </c:strRef>
          </c:tx>
          <c:spPr>
            <a:solidFill>
              <a:srgbClr val="7E8992"/>
            </a:solidFill>
            <a:ln>
              <a:noFill/>
            </a:ln>
            <a:effectLst/>
          </c:spPr>
          <c:invertIfNegative val="0"/>
          <c:cat>
            <c:strRef>
              <c:f>Sheet1!$B$1:$I$1</c:f>
              <c:strCache>
                <c:ptCount val="8"/>
                <c:pt idx="0">
                  <c:v>Appendix*</c:v>
                </c:pt>
                <c:pt idx="1">
                  <c:v>Cecum</c:v>
                </c:pt>
                <c:pt idx="2">
                  <c:v>Colon</c:v>
                </c:pt>
                <c:pt idx="3">
                  <c:v>Lung</c:v>
                </c:pt>
                <c:pt idx="4">
                  <c:v>Pancreas</c:v>
                </c:pt>
                <c:pt idx="5">
                  <c:v>Rectum</c:v>
                </c:pt>
                <c:pt idx="6">
                  <c:v>Small Intestine</c:v>
                </c:pt>
                <c:pt idx="7">
                  <c:v>Stomach</c:v>
                </c:pt>
              </c:strCache>
            </c:strRef>
          </c:cat>
          <c:val>
            <c:numRef>
              <c:f>Sheet1!$B$3:$I$3</c:f>
              <c:numCache>
                <c:formatCode>General</c:formatCode>
                <c:ptCount val="8"/>
                <c:pt idx="0">
                  <c:v>0</c:v>
                </c:pt>
                <c:pt idx="1">
                  <c:v>61</c:v>
                </c:pt>
                <c:pt idx="2">
                  <c:v>29</c:v>
                </c:pt>
                <c:pt idx="3">
                  <c:v>32</c:v>
                </c:pt>
                <c:pt idx="4">
                  <c:v>50</c:v>
                </c:pt>
                <c:pt idx="5">
                  <c:v>28</c:v>
                </c:pt>
                <c:pt idx="6">
                  <c:v>69</c:v>
                </c:pt>
                <c:pt idx="7">
                  <c:v>32</c:v>
                </c:pt>
              </c:numCache>
            </c:numRef>
          </c:val>
          <c:extLst>
            <c:ext xmlns:c16="http://schemas.microsoft.com/office/drawing/2014/chart" uri="{C3380CC4-5D6E-409C-BE32-E72D297353CC}">
              <c16:uniqueId val="{00000001-9D54-4A0E-97A3-1292EA466A35}"/>
            </c:ext>
          </c:extLst>
        </c:ser>
        <c:dLbls>
          <c:showLegendKey val="0"/>
          <c:showVal val="0"/>
          <c:showCatName val="0"/>
          <c:showSerName val="0"/>
          <c:showPercent val="0"/>
          <c:showBubbleSize val="0"/>
        </c:dLbls>
        <c:gapWidth val="219"/>
        <c:overlap val="-27"/>
        <c:axId val="318523536"/>
        <c:axId val="318529360"/>
      </c:barChart>
      <c:catAx>
        <c:axId val="31852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Helvetica Neue"/>
                <a:ea typeface="+mn-ea"/>
                <a:cs typeface="+mn-cs"/>
              </a:defRPr>
            </a:pPr>
            <a:endParaRPr lang="en-US"/>
          </a:p>
        </c:txPr>
        <c:crossAx val="318529360"/>
        <c:crosses val="autoZero"/>
        <c:auto val="1"/>
        <c:lblAlgn val="ctr"/>
        <c:lblOffset val="100"/>
        <c:noMultiLvlLbl val="0"/>
      </c:catAx>
      <c:valAx>
        <c:axId val="3185293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r>
                  <a:rPr lang="en-US" sz="1400" dirty="0">
                    <a:solidFill>
                      <a:schemeClr val="tx1">
                        <a:lumMod val="75000"/>
                        <a:lumOff val="25000"/>
                      </a:schemeClr>
                    </a:solidFill>
                    <a:latin typeface="Helvetica Neue"/>
                  </a:rPr>
                  <a:t>Survival</a:t>
                </a:r>
                <a:r>
                  <a:rPr lang="en-US" sz="1400" baseline="0" dirty="0">
                    <a:solidFill>
                      <a:schemeClr val="tx1">
                        <a:lumMod val="75000"/>
                        <a:lumOff val="25000"/>
                      </a:schemeClr>
                    </a:solidFill>
                    <a:latin typeface="Helvetica Neue"/>
                  </a:rPr>
                  <a:t> Rate %</a:t>
                </a:r>
                <a:endParaRPr lang="en-US" dirty="0">
                  <a:solidFill>
                    <a:schemeClr val="tx1">
                      <a:lumMod val="75000"/>
                      <a:lumOff val="25000"/>
                    </a:schemeClr>
                  </a:solidFill>
                  <a:latin typeface="Helvetica Neue"/>
                </a:endParaRPr>
              </a:p>
            </c:rich>
          </c:tx>
          <c:layout>
            <c:manualLayout>
              <c:xMode val="edge"/>
              <c:yMode val="edge"/>
              <c:x val="1.4474752270883476E-3"/>
              <c:y val="0.2897375312164595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318523536"/>
        <c:crosses val="autoZero"/>
        <c:crossBetween val="between"/>
      </c:valAx>
      <c:spPr>
        <a:noFill/>
        <a:ln>
          <a:noFill/>
        </a:ln>
        <a:effectLst/>
      </c:spPr>
    </c:plotArea>
    <c:legend>
      <c:legendPos val="b"/>
      <c:layout>
        <c:manualLayout>
          <c:xMode val="edge"/>
          <c:yMode val="edge"/>
          <c:x val="0.41647030772411531"/>
          <c:y val="0.89190494901201711"/>
          <c:w val="0.16705927057734202"/>
          <c:h val="6.455682516409243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Helvetica Neue"/>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E8992"/>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6DD2-4A21-9984-BB1DF435A086}"/>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Neue"/>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Complete Response</c:v>
                </c:pt>
                <c:pt idx="1">
                  <c:v>Partial Response</c:v>
                </c:pt>
              </c:strCache>
            </c:strRef>
          </c:cat>
          <c:val>
            <c:numRef>
              <c:f>Sheet1!$B$2:$B$3</c:f>
              <c:numCache>
                <c:formatCode>General</c:formatCode>
                <c:ptCount val="2"/>
                <c:pt idx="0">
                  <c:v>1</c:v>
                </c:pt>
                <c:pt idx="1">
                  <c:v>15</c:v>
                </c:pt>
              </c:numCache>
            </c:numRef>
          </c:val>
          <c:extLst>
            <c:ext xmlns:c16="http://schemas.microsoft.com/office/drawing/2014/chart" uri="{C3380CC4-5D6E-409C-BE32-E72D297353CC}">
              <c16:uniqueId val="{00000000-6DD2-4A21-9984-BB1DF435A086}"/>
            </c:ext>
          </c:extLst>
        </c:ser>
        <c:dLbls>
          <c:showLegendKey val="0"/>
          <c:showVal val="0"/>
          <c:showCatName val="0"/>
          <c:showSerName val="0"/>
          <c:showPercent val="0"/>
          <c:showBubbleSize val="0"/>
        </c:dLbls>
        <c:gapWidth val="219"/>
        <c:overlap val="-27"/>
        <c:axId val="1394148752"/>
        <c:axId val="1394145424"/>
      </c:barChart>
      <c:catAx>
        <c:axId val="139414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Helvetica Neue"/>
                <a:ea typeface="+mn-ea"/>
                <a:cs typeface="+mn-cs"/>
              </a:defRPr>
            </a:pPr>
            <a:endParaRPr lang="en-US"/>
          </a:p>
        </c:txPr>
        <c:crossAx val="1394145424"/>
        <c:crosses val="autoZero"/>
        <c:auto val="1"/>
        <c:lblAlgn val="ctr"/>
        <c:lblOffset val="100"/>
        <c:noMultiLvlLbl val="0"/>
      </c:catAx>
      <c:valAx>
        <c:axId val="139414542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Helvetica Neue"/>
                <a:ea typeface="+mn-ea"/>
                <a:cs typeface="+mn-cs"/>
              </a:defRPr>
            </a:pPr>
            <a:endParaRPr lang="en-US"/>
          </a:p>
        </c:txPr>
        <c:crossAx val="139414875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lumMod val="75000"/>
              <a:lumOff val="2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Partial Response</c:v>
                </c:pt>
              </c:strCache>
            </c:strRef>
          </c:tx>
          <c:spPr>
            <a:solidFill>
              <a:schemeClr val="accent1"/>
            </a:solidFill>
            <a:ln>
              <a:noFill/>
            </a:ln>
            <a:effectLst/>
          </c:spPr>
          <c:invertIfNegative val="0"/>
          <c:cat>
            <c:strRef>
              <c:f>Sheet1!$A$2</c:f>
              <c:strCache>
                <c:ptCount val="1"/>
                <c:pt idx="0">
                  <c:v>Objective Response Rate</c:v>
                </c:pt>
              </c:strCache>
            </c:strRef>
          </c:cat>
          <c:val>
            <c:numRef>
              <c:f>Sheet1!$B$2</c:f>
              <c:numCache>
                <c:formatCode>General</c:formatCode>
                <c:ptCount val="1"/>
                <c:pt idx="0">
                  <c:v>15</c:v>
                </c:pt>
              </c:numCache>
            </c:numRef>
          </c:val>
          <c:extLst>
            <c:ext xmlns:c16="http://schemas.microsoft.com/office/drawing/2014/chart" uri="{C3380CC4-5D6E-409C-BE32-E72D297353CC}">
              <c16:uniqueId val="{00000000-C40D-4B72-B582-5437388CA3B6}"/>
            </c:ext>
          </c:extLst>
        </c:ser>
        <c:ser>
          <c:idx val="1"/>
          <c:order val="1"/>
          <c:tx>
            <c:strRef>
              <c:f>Sheet1!$C$1</c:f>
              <c:strCache>
                <c:ptCount val="1"/>
                <c:pt idx="0">
                  <c:v>Complete Response</c:v>
                </c:pt>
              </c:strCache>
            </c:strRef>
          </c:tx>
          <c:spPr>
            <a:solidFill>
              <a:srgbClr val="7E8992"/>
            </a:solidFill>
            <a:ln>
              <a:noFill/>
            </a:ln>
            <a:effectLst/>
          </c:spPr>
          <c:invertIfNegative val="0"/>
          <c:cat>
            <c:strRef>
              <c:f>Sheet1!$A$2</c:f>
              <c:strCache>
                <c:ptCount val="1"/>
                <c:pt idx="0">
                  <c:v>Objective Response Rate</c:v>
                </c:pt>
              </c:strCache>
            </c:strRef>
          </c:cat>
          <c:val>
            <c:numRef>
              <c:f>Sheet1!$C$2</c:f>
              <c:numCache>
                <c:formatCode>General</c:formatCode>
                <c:ptCount val="1"/>
                <c:pt idx="0">
                  <c:v>1</c:v>
                </c:pt>
              </c:numCache>
            </c:numRef>
          </c:val>
          <c:extLst>
            <c:ext xmlns:c16="http://schemas.microsoft.com/office/drawing/2014/chart" uri="{C3380CC4-5D6E-409C-BE32-E72D297353CC}">
              <c16:uniqueId val="{00000001-C40D-4B72-B582-5437388CA3B6}"/>
            </c:ext>
          </c:extLst>
        </c:ser>
        <c:dLbls>
          <c:showLegendKey val="0"/>
          <c:showVal val="0"/>
          <c:showCatName val="0"/>
          <c:showSerName val="0"/>
          <c:showPercent val="0"/>
          <c:showBubbleSize val="0"/>
        </c:dLbls>
        <c:gapWidth val="150"/>
        <c:overlap val="100"/>
        <c:axId val="1313342480"/>
        <c:axId val="1313352880"/>
      </c:barChart>
      <c:catAx>
        <c:axId val="131334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Helvetica Neue"/>
                <a:ea typeface="+mn-ea"/>
                <a:cs typeface="+mn-cs"/>
              </a:defRPr>
            </a:pPr>
            <a:endParaRPr lang="en-US"/>
          </a:p>
        </c:txPr>
        <c:crossAx val="1313352880"/>
        <c:crosses val="autoZero"/>
        <c:auto val="1"/>
        <c:lblAlgn val="ctr"/>
        <c:lblOffset val="100"/>
        <c:noMultiLvlLbl val="0"/>
      </c:catAx>
      <c:valAx>
        <c:axId val="1313352880"/>
        <c:scaling>
          <c:orientation val="minMax"/>
          <c:max val="30"/>
          <c:min val="0"/>
        </c:scaling>
        <c:delete val="1"/>
        <c:axPos val="l"/>
        <c:numFmt formatCode="General" sourceLinked="1"/>
        <c:majorTickMark val="out"/>
        <c:minorTickMark val="none"/>
        <c:tickLblPos val="nextTo"/>
        <c:crossAx val="1313342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Myelodysplasitc syndrome</c:v>
                </c:pt>
                <c:pt idx="1">
                  <c:v>Acute leukemia</c:v>
                </c:pt>
                <c:pt idx="2">
                  <c:v>Renal Failure</c:v>
                </c:pt>
                <c:pt idx="3">
                  <c:v>Hypotension</c:v>
                </c:pt>
                <c:pt idx="4">
                  <c:v>Cardiac failure</c:v>
                </c:pt>
                <c:pt idx="5">
                  <c:v>Myocardial infarction</c:v>
                </c:pt>
                <c:pt idx="6">
                  <c:v>Neuroendocrine Crisis</c:v>
                </c:pt>
              </c:strCache>
            </c:strRef>
          </c:cat>
          <c:val>
            <c:numRef>
              <c:f>Sheet1!$B$2:$B$8</c:f>
              <c:numCache>
                <c:formatCode>General</c:formatCode>
                <c:ptCount val="7"/>
                <c:pt idx="0">
                  <c:v>2</c:v>
                </c:pt>
                <c:pt idx="1">
                  <c:v>1</c:v>
                </c:pt>
                <c:pt idx="2">
                  <c:v>2</c:v>
                </c:pt>
                <c:pt idx="3">
                  <c:v>1</c:v>
                </c:pt>
                <c:pt idx="4">
                  <c:v>2</c:v>
                </c:pt>
                <c:pt idx="5">
                  <c:v>1</c:v>
                </c:pt>
                <c:pt idx="6">
                  <c:v>1</c:v>
                </c:pt>
              </c:numCache>
            </c:numRef>
          </c:val>
          <c:extLst>
            <c:ext xmlns:c16="http://schemas.microsoft.com/office/drawing/2014/chart" uri="{C3380CC4-5D6E-409C-BE32-E72D297353CC}">
              <c16:uniqueId val="{00000000-C4E0-4364-A0B5-76F5E557C078}"/>
            </c:ext>
          </c:extLst>
        </c:ser>
        <c:dLbls>
          <c:showLegendKey val="0"/>
          <c:showVal val="0"/>
          <c:showCatName val="0"/>
          <c:showSerName val="0"/>
          <c:showPercent val="0"/>
          <c:showBubbleSize val="0"/>
        </c:dLbls>
        <c:gapWidth val="219"/>
        <c:overlap val="-27"/>
        <c:axId val="859813776"/>
        <c:axId val="859811280"/>
      </c:barChart>
      <c:catAx>
        <c:axId val="85981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 Neue"/>
                <a:ea typeface="+mn-ea"/>
                <a:cs typeface="+mn-cs"/>
              </a:defRPr>
            </a:pPr>
            <a:endParaRPr lang="en-US"/>
          </a:p>
        </c:txPr>
        <c:crossAx val="859811280"/>
        <c:crosses val="autoZero"/>
        <c:auto val="1"/>
        <c:lblAlgn val="ctr"/>
        <c:lblOffset val="100"/>
        <c:noMultiLvlLbl val="0"/>
      </c:catAx>
      <c:valAx>
        <c:axId val="8598112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859813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E5AE44-0700-B44D-9031-E75C3FBD406A}" type="datetimeFigureOut">
              <a:rPr lang="en-US" smtClean="0"/>
              <a:t>11/5/2019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23C24C-D66A-164B-A90F-37F5F95B1910}" type="slidenum">
              <a:rPr lang="en-US" smtClean="0"/>
              <a:t>‹#›</a:t>
            </a:fld>
            <a:endParaRPr lang="en-US" dirty="0"/>
          </a:p>
        </p:txBody>
      </p:sp>
    </p:spTree>
    <p:extLst>
      <p:ext uri="{BB962C8B-B14F-4D97-AF65-F5344CB8AC3E}">
        <p14:creationId xmlns:p14="http://schemas.microsoft.com/office/powerpoint/2010/main" val="1621338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6E371-B478-4D11-AD95-B07592E3BC80}" type="datetimeFigureOut">
              <a:rPr lang="en-US" smtClean="0"/>
              <a:t>11/5/2019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AAC9E-9F14-43B3-ABCE-E5D9B87AEB80}" type="slidenum">
              <a:rPr lang="en-US" smtClean="0"/>
              <a:t>‹#›</a:t>
            </a:fld>
            <a:endParaRPr lang="en-US" dirty="0"/>
          </a:p>
        </p:txBody>
      </p:sp>
    </p:spTree>
    <p:extLst>
      <p:ext uri="{BB962C8B-B14F-4D97-AF65-F5344CB8AC3E}">
        <p14:creationId xmlns:p14="http://schemas.microsoft.com/office/powerpoint/2010/main" val="354351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8D481-325A-8F43-BFD1-051E0FF257B9}" type="slidenum">
              <a:rPr lang="en-US" smtClean="0"/>
              <a:pPr/>
              <a:t>2</a:t>
            </a:fld>
            <a:endParaRPr lang="en-US" dirty="0"/>
          </a:p>
        </p:txBody>
      </p:sp>
    </p:spTree>
    <p:extLst>
      <p:ext uri="{BB962C8B-B14F-4D97-AF65-F5344CB8AC3E}">
        <p14:creationId xmlns:p14="http://schemas.microsoft.com/office/powerpoint/2010/main" val="336738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1095375"/>
            <a:ext cx="3394075" cy="25447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FD21FE-21F6-4BB8-A94E-F33282EB08DC}" type="slidenum">
              <a:rPr lang="en-US" altLang="en-US" smtClean="0"/>
              <a:pPr>
                <a:defRPr/>
              </a:pPr>
              <a:t>35</a:t>
            </a:fld>
            <a:endParaRPr lang="en-US" altLang="en-US" dirty="0"/>
          </a:p>
        </p:txBody>
      </p:sp>
    </p:spTree>
    <p:extLst>
      <p:ext uri="{BB962C8B-B14F-4D97-AF65-F5344CB8AC3E}">
        <p14:creationId xmlns:p14="http://schemas.microsoft.com/office/powerpoint/2010/main" val="176892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1095375"/>
            <a:ext cx="3394075" cy="2544763"/>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15FD21FE-21F6-4BB8-A94E-F33282EB08DC}" type="slidenum">
              <a:rPr lang="en-US" altLang="en-US" smtClean="0"/>
              <a:pPr>
                <a:defRPr/>
              </a:pPr>
              <a:t>36</a:t>
            </a:fld>
            <a:endParaRPr lang="en-US" altLang="en-US" dirty="0"/>
          </a:p>
        </p:txBody>
      </p:sp>
    </p:spTree>
    <p:extLst>
      <p:ext uri="{BB962C8B-B14F-4D97-AF65-F5344CB8AC3E}">
        <p14:creationId xmlns:p14="http://schemas.microsoft.com/office/powerpoint/2010/main" val="220060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1095375"/>
            <a:ext cx="3394075" cy="2544763"/>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15FD21FE-21F6-4BB8-A94E-F33282EB08DC}" type="slidenum">
              <a:rPr lang="en-US" altLang="en-US" smtClean="0"/>
              <a:pPr>
                <a:defRPr/>
              </a:pPr>
              <a:t>37</a:t>
            </a:fld>
            <a:endParaRPr lang="en-US" altLang="en-US" dirty="0"/>
          </a:p>
        </p:txBody>
      </p:sp>
    </p:spTree>
    <p:extLst>
      <p:ext uri="{BB962C8B-B14F-4D97-AF65-F5344CB8AC3E}">
        <p14:creationId xmlns:p14="http://schemas.microsoft.com/office/powerpoint/2010/main" val="169262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39</a:t>
            </a:fld>
            <a:endParaRPr lang="en-US" dirty="0"/>
          </a:p>
        </p:txBody>
      </p:sp>
    </p:spTree>
    <p:extLst>
      <p:ext uri="{BB962C8B-B14F-4D97-AF65-F5344CB8AC3E}">
        <p14:creationId xmlns:p14="http://schemas.microsoft.com/office/powerpoint/2010/main" val="1441064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40</a:t>
            </a:fld>
            <a:endParaRPr lang="en-US" dirty="0"/>
          </a:p>
        </p:txBody>
      </p:sp>
    </p:spTree>
    <p:extLst>
      <p:ext uri="{BB962C8B-B14F-4D97-AF65-F5344CB8AC3E}">
        <p14:creationId xmlns:p14="http://schemas.microsoft.com/office/powerpoint/2010/main" val="2917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41</a:t>
            </a:fld>
            <a:endParaRPr lang="en-US" dirty="0"/>
          </a:p>
        </p:txBody>
      </p:sp>
    </p:spTree>
    <p:extLst>
      <p:ext uri="{BB962C8B-B14F-4D97-AF65-F5344CB8AC3E}">
        <p14:creationId xmlns:p14="http://schemas.microsoft.com/office/powerpoint/2010/main" val="95214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43</a:t>
            </a:fld>
            <a:endParaRPr lang="en-US" dirty="0"/>
          </a:p>
        </p:txBody>
      </p:sp>
    </p:spTree>
    <p:extLst>
      <p:ext uri="{BB962C8B-B14F-4D97-AF65-F5344CB8AC3E}">
        <p14:creationId xmlns:p14="http://schemas.microsoft.com/office/powerpoint/2010/main" val="139207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44</a:t>
            </a:fld>
            <a:endParaRPr lang="en-US" dirty="0"/>
          </a:p>
        </p:txBody>
      </p:sp>
    </p:spTree>
    <p:extLst>
      <p:ext uri="{BB962C8B-B14F-4D97-AF65-F5344CB8AC3E}">
        <p14:creationId xmlns:p14="http://schemas.microsoft.com/office/powerpoint/2010/main" val="86762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45</a:t>
            </a:fld>
            <a:endParaRPr lang="en-US" dirty="0"/>
          </a:p>
        </p:txBody>
      </p:sp>
    </p:spTree>
    <p:extLst>
      <p:ext uri="{BB962C8B-B14F-4D97-AF65-F5344CB8AC3E}">
        <p14:creationId xmlns:p14="http://schemas.microsoft.com/office/powerpoint/2010/main" val="3661014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46</a:t>
            </a:fld>
            <a:endParaRPr lang="en-US" dirty="0"/>
          </a:p>
        </p:txBody>
      </p:sp>
    </p:spTree>
    <p:extLst>
      <p:ext uri="{BB962C8B-B14F-4D97-AF65-F5344CB8AC3E}">
        <p14:creationId xmlns:p14="http://schemas.microsoft.com/office/powerpoint/2010/main" val="672829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8D481-325A-8F43-BFD1-051E0FF257B9}" type="slidenum">
              <a:rPr lang="en-US" smtClean="0"/>
              <a:pPr/>
              <a:t>5</a:t>
            </a:fld>
            <a:endParaRPr lang="en-US" dirty="0"/>
          </a:p>
        </p:txBody>
      </p:sp>
    </p:spTree>
    <p:extLst>
      <p:ext uri="{BB962C8B-B14F-4D97-AF65-F5344CB8AC3E}">
        <p14:creationId xmlns:p14="http://schemas.microsoft.com/office/powerpoint/2010/main" val="3858383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47</a:t>
            </a:fld>
            <a:endParaRPr lang="en-US" dirty="0"/>
          </a:p>
        </p:txBody>
      </p:sp>
    </p:spTree>
    <p:extLst>
      <p:ext uri="{BB962C8B-B14F-4D97-AF65-F5344CB8AC3E}">
        <p14:creationId xmlns:p14="http://schemas.microsoft.com/office/powerpoint/2010/main" val="147915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51</a:t>
            </a:fld>
            <a:endParaRPr lang="en-US" dirty="0"/>
          </a:p>
        </p:txBody>
      </p:sp>
    </p:spTree>
    <p:extLst>
      <p:ext uri="{BB962C8B-B14F-4D97-AF65-F5344CB8AC3E}">
        <p14:creationId xmlns:p14="http://schemas.microsoft.com/office/powerpoint/2010/main" val="3641108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53</a:t>
            </a:fld>
            <a:endParaRPr lang="en-US" dirty="0"/>
          </a:p>
        </p:txBody>
      </p:sp>
    </p:spTree>
    <p:extLst>
      <p:ext uri="{BB962C8B-B14F-4D97-AF65-F5344CB8AC3E}">
        <p14:creationId xmlns:p14="http://schemas.microsoft.com/office/powerpoint/2010/main" val="317223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8D481-325A-8F43-BFD1-051E0FF257B9}" type="slidenum">
              <a:rPr lang="en-US" smtClean="0"/>
              <a:pPr/>
              <a:t>6</a:t>
            </a:fld>
            <a:endParaRPr lang="en-US" dirty="0"/>
          </a:p>
        </p:txBody>
      </p:sp>
    </p:spTree>
    <p:extLst>
      <p:ext uri="{BB962C8B-B14F-4D97-AF65-F5344CB8AC3E}">
        <p14:creationId xmlns:p14="http://schemas.microsoft.com/office/powerpoint/2010/main" val="66269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8D481-325A-8F43-BFD1-051E0FF257B9}" type="slidenum">
              <a:rPr lang="en-US" smtClean="0"/>
              <a:pPr/>
              <a:t>7</a:t>
            </a:fld>
            <a:endParaRPr lang="en-US" dirty="0"/>
          </a:p>
        </p:txBody>
      </p:sp>
    </p:spTree>
    <p:extLst>
      <p:ext uri="{BB962C8B-B14F-4D97-AF65-F5344CB8AC3E}">
        <p14:creationId xmlns:p14="http://schemas.microsoft.com/office/powerpoint/2010/main" val="389499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8D481-325A-8F43-BFD1-051E0FF257B9}" type="slidenum">
              <a:rPr lang="en-US" smtClean="0"/>
              <a:pPr/>
              <a:t>8</a:t>
            </a:fld>
            <a:endParaRPr lang="en-US" dirty="0"/>
          </a:p>
        </p:txBody>
      </p:sp>
    </p:spTree>
    <p:extLst>
      <p:ext uri="{BB962C8B-B14F-4D97-AF65-F5344CB8AC3E}">
        <p14:creationId xmlns:p14="http://schemas.microsoft.com/office/powerpoint/2010/main" val="154918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D9440F-854C-40B3-A279-E3084D25D17E}" type="slidenum">
              <a:rPr lang="en-US" altLang="en-US" smtClean="0"/>
              <a:pPr>
                <a:defRPr/>
              </a:pPr>
              <a:t>16</a:t>
            </a:fld>
            <a:endParaRPr lang="en-US" altLang="en-US" dirty="0"/>
          </a:p>
        </p:txBody>
      </p:sp>
    </p:spTree>
    <p:extLst>
      <p:ext uri="{BB962C8B-B14F-4D97-AF65-F5344CB8AC3E}">
        <p14:creationId xmlns:p14="http://schemas.microsoft.com/office/powerpoint/2010/main" val="128773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21</a:t>
            </a:fld>
            <a:endParaRPr lang="en-US" dirty="0"/>
          </a:p>
        </p:txBody>
      </p:sp>
    </p:spTree>
    <p:extLst>
      <p:ext uri="{BB962C8B-B14F-4D97-AF65-F5344CB8AC3E}">
        <p14:creationId xmlns:p14="http://schemas.microsoft.com/office/powerpoint/2010/main" val="322454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AAC9E-9F14-43B3-ABCE-E5D9B87AEB80}" type="slidenum">
              <a:rPr lang="en-US" smtClean="0"/>
              <a:t>24</a:t>
            </a:fld>
            <a:endParaRPr lang="en-US" dirty="0"/>
          </a:p>
        </p:txBody>
      </p:sp>
    </p:spTree>
    <p:extLst>
      <p:ext uri="{BB962C8B-B14F-4D97-AF65-F5344CB8AC3E}">
        <p14:creationId xmlns:p14="http://schemas.microsoft.com/office/powerpoint/2010/main" val="404117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1095375"/>
            <a:ext cx="3394075" cy="2544763"/>
          </a:xfrm>
        </p:spPr>
      </p:sp>
      <p:sp>
        <p:nvSpPr>
          <p:cNvPr id="3" name="Notes Placeholder 2"/>
          <p:cNvSpPr>
            <a:spLocks noGrp="1"/>
          </p:cNvSpPr>
          <p:nvPr>
            <p:ph type="body" idx="1"/>
          </p:nvPr>
        </p:nvSpPr>
        <p:spPr/>
        <p:txBody>
          <a:bodyPr/>
          <a:lstStyle/>
          <a:p>
            <a:pPr marL="0" indent="0">
              <a:buNone/>
            </a:pPr>
            <a:endParaRPr lang="en-US" sz="500" dirty="0"/>
          </a:p>
        </p:txBody>
      </p:sp>
      <p:sp>
        <p:nvSpPr>
          <p:cNvPr id="4" name="Slide Number Placeholder 3"/>
          <p:cNvSpPr>
            <a:spLocks noGrp="1"/>
          </p:cNvSpPr>
          <p:nvPr>
            <p:ph type="sldNum" sz="quarter" idx="10"/>
          </p:nvPr>
        </p:nvSpPr>
        <p:spPr/>
        <p:txBody>
          <a:bodyPr/>
          <a:lstStyle/>
          <a:p>
            <a:pPr>
              <a:defRPr/>
            </a:pPr>
            <a:fld id="{15FD21FE-21F6-4BB8-A94E-F33282EB08DC}" type="slidenum">
              <a:rPr lang="en-US" altLang="en-US" smtClean="0"/>
              <a:pPr>
                <a:defRPr/>
              </a:pPr>
              <a:t>34</a:t>
            </a:fld>
            <a:endParaRPr lang="en-US" altLang="en-US" dirty="0"/>
          </a:p>
        </p:txBody>
      </p:sp>
    </p:spTree>
    <p:extLst>
      <p:ext uri="{BB962C8B-B14F-4D97-AF65-F5344CB8AC3E}">
        <p14:creationId xmlns:p14="http://schemas.microsoft.com/office/powerpoint/2010/main" val="2186136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48" t="2922" r="1" b="2954"/>
          <a:stretch/>
        </p:blipFill>
        <p:spPr>
          <a:xfrm>
            <a:off x="0" y="-1"/>
            <a:ext cx="3899578" cy="6858001"/>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stablishing A Center">
    <p:spTree>
      <p:nvGrpSpPr>
        <p:cNvPr id="1" name=""/>
        <p:cNvGrpSpPr/>
        <p:nvPr/>
      </p:nvGrpSpPr>
      <p:grpSpPr>
        <a:xfrm>
          <a:off x="0" y="0"/>
          <a:ext cx="0" cy="0"/>
          <a:chOff x="0" y="0"/>
          <a:chExt cx="0" cy="0"/>
        </a:xfrm>
      </p:grpSpPr>
      <p:sp>
        <p:nvSpPr>
          <p:cNvPr id="20" name="Oval 19"/>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6" name="Picture 35">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371" y="510936"/>
            <a:ext cx="386688" cy="386688"/>
          </a:xfrm>
          <a:prstGeom prst="rect">
            <a:avLst/>
          </a:prstGeom>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526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pport">
    <p:spTree>
      <p:nvGrpSpPr>
        <p:cNvPr id="1" name=""/>
        <p:cNvGrpSpPr/>
        <p:nvPr/>
      </p:nvGrpSpPr>
      <p:grpSpPr>
        <a:xfrm>
          <a:off x="0" y="0"/>
          <a:ext cx="0" cy="0"/>
          <a:chOff x="0" y="0"/>
          <a:chExt cx="0" cy="0"/>
        </a:xfrm>
      </p:grpSpPr>
      <p:sp>
        <p:nvSpPr>
          <p:cNvPr id="20" name="Oval 19"/>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2" name="Picture 31">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450" y="505324"/>
            <a:ext cx="365760" cy="365760"/>
          </a:xfrm>
          <a:prstGeom prst="rect">
            <a:avLst/>
          </a:prstGeom>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60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ransition">
    <p:spTree>
      <p:nvGrpSpPr>
        <p:cNvPr id="1" name=""/>
        <p:cNvGrpSpPr/>
        <p:nvPr/>
      </p:nvGrpSpPr>
      <p:grpSpPr>
        <a:xfrm>
          <a:off x="0" y="0"/>
          <a:ext cx="0" cy="0"/>
          <a:chOff x="0" y="0"/>
          <a:chExt cx="0" cy="0"/>
        </a:xfrm>
      </p:grpSpPr>
      <p:sp>
        <p:nvSpPr>
          <p:cNvPr id="8" name="Title 1"/>
          <p:cNvSpPr>
            <a:spLocks noGrp="1"/>
          </p:cNvSpPr>
          <p:nvPr>
            <p:ph type="title"/>
          </p:nvPr>
        </p:nvSpPr>
        <p:spPr>
          <a:xfrm>
            <a:off x="278283" y="998163"/>
            <a:ext cx="5646267"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0" name="Content Placeholder 2"/>
          <p:cNvSpPr>
            <a:spLocks noGrp="1"/>
          </p:cNvSpPr>
          <p:nvPr>
            <p:ph idx="1"/>
          </p:nvPr>
        </p:nvSpPr>
        <p:spPr>
          <a:xfrm>
            <a:off x="278283" y="1728748"/>
            <a:ext cx="5646267" cy="3843377"/>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7163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Transition">
    <p:spTree>
      <p:nvGrpSpPr>
        <p:cNvPr id="1" name=""/>
        <p:cNvGrpSpPr/>
        <p:nvPr/>
      </p:nvGrpSpPr>
      <p:grpSpPr>
        <a:xfrm>
          <a:off x="0" y="0"/>
          <a:ext cx="0" cy="0"/>
          <a:chOff x="0" y="0"/>
          <a:chExt cx="0" cy="0"/>
        </a:xfrm>
      </p:grpSpPr>
      <p:sp>
        <p:nvSpPr>
          <p:cNvPr id="8" name="Title 1"/>
          <p:cNvSpPr>
            <a:spLocks noGrp="1"/>
          </p:cNvSpPr>
          <p:nvPr>
            <p:ph type="title"/>
          </p:nvPr>
        </p:nvSpPr>
        <p:spPr>
          <a:xfrm>
            <a:off x="278283" y="998163"/>
            <a:ext cx="5646267"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0" name="Content Placeholder 2"/>
          <p:cNvSpPr>
            <a:spLocks noGrp="1"/>
          </p:cNvSpPr>
          <p:nvPr>
            <p:ph idx="1"/>
          </p:nvPr>
        </p:nvSpPr>
        <p:spPr>
          <a:xfrm>
            <a:off x="278283" y="1728748"/>
            <a:ext cx="5646267" cy="3843377"/>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12" name="Rectangle 6">
            <a:extLst/>
          </p:cNvPr>
          <p:cNvSpPr>
            <a:spLocks noGrp="1" noChangeArrowheads="1"/>
          </p:cNvSpPr>
          <p:nvPr>
            <p:ph type="sldNum" sz="quarter" idx="10"/>
          </p:nvPr>
        </p:nvSpPr>
        <p:spPr>
          <a:xfrm>
            <a:off x="8561553"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Tree>
    <p:extLst>
      <p:ext uri="{BB962C8B-B14F-4D97-AF65-F5344CB8AC3E}">
        <p14:creationId xmlns:p14="http://schemas.microsoft.com/office/powerpoint/2010/main" val="229307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48" t="2922" r="1" b="2954"/>
          <a:stretch/>
        </p:blipFill>
        <p:spPr>
          <a:xfrm>
            <a:off x="0" y="-1"/>
            <a:ext cx="3899578" cy="6858001"/>
          </a:xfrm>
          <a:prstGeom prst="rect">
            <a:avLst/>
          </a:prstGeom>
        </p:spPr>
      </p:pic>
      <p:sp>
        <p:nvSpPr>
          <p:cNvPr id="5" name="Title 1"/>
          <p:cNvSpPr>
            <a:spLocks noGrp="1"/>
          </p:cNvSpPr>
          <p:nvPr>
            <p:ph type="title"/>
          </p:nvPr>
        </p:nvSpPr>
        <p:spPr>
          <a:xfrm>
            <a:off x="4289846" y="847938"/>
            <a:ext cx="4529690" cy="643805"/>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6" name="Content Placeholder 2"/>
          <p:cNvSpPr>
            <a:spLocks noGrp="1"/>
          </p:cNvSpPr>
          <p:nvPr>
            <p:ph idx="1"/>
          </p:nvPr>
        </p:nvSpPr>
        <p:spPr>
          <a:xfrm>
            <a:off x="4289846" y="1578524"/>
            <a:ext cx="4529690" cy="4638893"/>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9" name="Rectangle 6">
            <a:extLst/>
          </p:cNvPr>
          <p:cNvSpPr>
            <a:spLocks noGrp="1" noChangeArrowheads="1"/>
          </p:cNvSpPr>
          <p:nvPr>
            <p:ph type="sldNum" sz="quarter" idx="10"/>
          </p:nvPr>
        </p:nvSpPr>
        <p:spPr>
          <a:xfrm>
            <a:off x="8561553"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Tree>
    <p:extLst>
      <p:ext uri="{BB962C8B-B14F-4D97-AF65-F5344CB8AC3E}">
        <p14:creationId xmlns:p14="http://schemas.microsoft.com/office/powerpoint/2010/main" val="263279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SI">
    <p:spTree>
      <p:nvGrpSpPr>
        <p:cNvPr id="1" name=""/>
        <p:cNvGrpSpPr/>
        <p:nvPr/>
      </p:nvGrpSpPr>
      <p:grpSpPr>
        <a:xfrm>
          <a:off x="0" y="0"/>
          <a:ext cx="0" cy="0"/>
          <a:chOff x="0" y="0"/>
          <a:chExt cx="0" cy="0"/>
        </a:xfrm>
      </p:grpSpPr>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 name="Oval 24"/>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7" name="Picture 36">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241" y="490005"/>
            <a:ext cx="355071" cy="355071"/>
          </a:xfrm>
          <a:prstGeom prst="rect">
            <a:avLst/>
          </a:prstGeom>
        </p:spPr>
      </p:pic>
    </p:spTree>
    <p:extLst>
      <p:ext uri="{BB962C8B-B14F-4D97-AF65-F5344CB8AC3E}">
        <p14:creationId xmlns:p14="http://schemas.microsoft.com/office/powerpoint/2010/main" val="87253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T Disease">
    <p:spTree>
      <p:nvGrpSpPr>
        <p:cNvPr id="1" name=""/>
        <p:cNvGrpSpPr/>
        <p:nvPr/>
      </p:nvGrpSpPr>
      <p:grpSpPr>
        <a:xfrm>
          <a:off x="0" y="0"/>
          <a:ext cx="0" cy="0"/>
          <a:chOff x="0" y="0"/>
          <a:chExt cx="0" cy="0"/>
        </a:xfrm>
      </p:grpSpPr>
      <p:sp>
        <p:nvSpPr>
          <p:cNvPr id="40" name="Oval 39"/>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8" name="Picture 37">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646" y="512678"/>
            <a:ext cx="358724" cy="358724"/>
          </a:xfrm>
          <a:prstGeom prst="rect">
            <a:avLst/>
          </a:prstGeom>
          <a:solidFill>
            <a:srgbClr val="81B438"/>
          </a:solidFill>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754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Characteristics">
    <p:spTree>
      <p:nvGrpSpPr>
        <p:cNvPr id="1" name=""/>
        <p:cNvGrpSpPr/>
        <p:nvPr/>
      </p:nvGrpSpPr>
      <p:grpSpPr>
        <a:xfrm>
          <a:off x="0" y="0"/>
          <a:ext cx="0" cy="0"/>
          <a:chOff x="0" y="0"/>
          <a:chExt cx="0" cy="0"/>
        </a:xfrm>
      </p:grpSpPr>
      <p:sp>
        <p:nvSpPr>
          <p:cNvPr id="22" name="Oval 21"/>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3" name="Picture 32">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135" y="505642"/>
            <a:ext cx="365760" cy="365760"/>
          </a:xfrm>
          <a:prstGeom prst="rect">
            <a:avLst/>
          </a:prstGeom>
          <a:noFill/>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257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ies">
    <p:spTree>
      <p:nvGrpSpPr>
        <p:cNvPr id="1" name=""/>
        <p:cNvGrpSpPr/>
        <p:nvPr/>
      </p:nvGrpSpPr>
      <p:grpSpPr>
        <a:xfrm>
          <a:off x="0" y="0"/>
          <a:ext cx="0" cy="0"/>
          <a:chOff x="0" y="0"/>
          <a:chExt cx="0" cy="0"/>
        </a:xfrm>
      </p:grpSpPr>
      <p:sp>
        <p:nvSpPr>
          <p:cNvPr id="22" name="Oval 21"/>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4" name="Picture 33">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905" y="531861"/>
            <a:ext cx="378220" cy="378220"/>
          </a:xfrm>
          <a:prstGeom prst="rect">
            <a:avLst/>
          </a:prstGeom>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5235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min">
    <p:spTree>
      <p:nvGrpSpPr>
        <p:cNvPr id="1" name=""/>
        <p:cNvGrpSpPr/>
        <p:nvPr/>
      </p:nvGrpSpPr>
      <p:grpSpPr>
        <a:xfrm>
          <a:off x="0" y="0"/>
          <a:ext cx="0" cy="0"/>
          <a:chOff x="0" y="0"/>
          <a:chExt cx="0" cy="0"/>
        </a:xfrm>
      </p:grpSpPr>
      <p:sp>
        <p:nvSpPr>
          <p:cNvPr id="20" name="Oval 19"/>
          <p:cNvSpPr/>
          <p:nvPr userDrawn="1"/>
        </p:nvSpPr>
        <p:spPr bwMode="auto">
          <a:xfrm>
            <a:off x="234776" y="421557"/>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39" name="Picture 38">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886" y="467667"/>
            <a:ext cx="457201" cy="457201"/>
          </a:xfrm>
          <a:prstGeom prst="rect">
            <a:avLst/>
          </a:prstGeom>
        </p:spPr>
      </p:pic>
      <p:sp>
        <p:nvSpPr>
          <p:cNvPr id="35" name="Rectangle 6">
            <a:extLst/>
          </p:cNvPr>
          <p:cNvSpPr>
            <a:spLocks noGrp="1" noChangeArrowheads="1"/>
          </p:cNvSpPr>
          <p:nvPr>
            <p:ph type="sldNum" sz="quarter" idx="10"/>
          </p:nvPr>
        </p:nvSpPr>
        <p:spPr>
          <a:xfrm>
            <a:off x="-163347" y="6438935"/>
            <a:ext cx="494797" cy="356257"/>
          </a:xfrm>
        </p:spPr>
        <p:txBody>
          <a:bodyPr/>
          <a:lstStyle>
            <a:lvl1pPr>
              <a:defRPr sz="1100" b="1" smtClean="0"/>
            </a:lvl1pPr>
          </a:lstStyle>
          <a:p>
            <a:pPr>
              <a:defRPr/>
            </a:pPr>
            <a:fld id="{16952F40-6BD1-41EC-8AA6-44A743C516AE}" type="slidenum">
              <a:rPr lang="en-US" altLang="en-US" smtClean="0"/>
              <a:pPr>
                <a:defRPr/>
              </a:pPr>
              <a:t>‹#›</a:t>
            </a:fld>
            <a:endParaRPr lang="en-US" altLang="en-US" dirty="0"/>
          </a:p>
        </p:txBody>
      </p:sp>
      <p:sp>
        <p:nvSpPr>
          <p:cNvPr id="17" name="Title 1"/>
          <p:cNvSpPr>
            <a:spLocks noGrp="1"/>
          </p:cNvSpPr>
          <p:nvPr>
            <p:ph type="title"/>
          </p:nvPr>
        </p:nvSpPr>
        <p:spPr>
          <a:xfrm>
            <a:off x="827902" y="437580"/>
            <a:ext cx="6485338" cy="533400"/>
          </a:xfrm>
          <a:prstGeom prst="rect">
            <a:avLst/>
          </a:prstGeom>
        </p:spPr>
        <p:txBody>
          <a:bodyPr/>
          <a:lstStyle>
            <a:lvl1pPr algn="l">
              <a:defRPr sz="2400">
                <a:solidFill>
                  <a:srgbClr val="95C154"/>
                </a:solidFill>
                <a:latin typeface="Helvetica Neue"/>
              </a:defRPr>
            </a:lvl1pPr>
          </a:lstStyle>
          <a:p>
            <a:r>
              <a:rPr lang="en-US" dirty="0"/>
              <a:t>Click to edit Master title style</a:t>
            </a:r>
          </a:p>
        </p:txBody>
      </p:sp>
      <p:sp>
        <p:nvSpPr>
          <p:cNvPr id="18" name="Content Placeholder 2"/>
          <p:cNvSpPr>
            <a:spLocks noGrp="1"/>
          </p:cNvSpPr>
          <p:nvPr>
            <p:ph idx="1"/>
          </p:nvPr>
        </p:nvSpPr>
        <p:spPr>
          <a:xfrm>
            <a:off x="234776" y="1472960"/>
            <a:ext cx="8198024" cy="4329212"/>
          </a:xfrm>
          <a:prstGeom prst="rect">
            <a:avLst/>
          </a:prstGeom>
        </p:spPr>
        <p:txBody>
          <a:bodyPr/>
          <a:lstStyle>
            <a:lvl1pPr>
              <a:buClr>
                <a:srgbClr val="95C154"/>
              </a:buClr>
              <a:defRPr sz="1400">
                <a:solidFill>
                  <a:schemeClr val="tx1">
                    <a:lumMod val="75000"/>
                    <a:lumOff val="25000"/>
                  </a:schemeClr>
                </a:solidFill>
                <a:latin typeface="Helvetica Neue"/>
              </a:defRPr>
            </a:lvl1pPr>
            <a:lvl2pPr>
              <a:buClr>
                <a:srgbClr val="95C154"/>
              </a:buClr>
              <a:defRPr sz="1400">
                <a:solidFill>
                  <a:schemeClr val="tx1">
                    <a:lumMod val="75000"/>
                    <a:lumOff val="25000"/>
                  </a:schemeClr>
                </a:solidFill>
                <a:latin typeface="Helvetica Neue"/>
              </a:defRPr>
            </a:lvl2pPr>
            <a:lvl3pPr>
              <a:buClr>
                <a:srgbClr val="95C154"/>
              </a:buClr>
              <a:defRPr sz="1400">
                <a:solidFill>
                  <a:schemeClr val="tx1">
                    <a:lumMod val="75000"/>
                    <a:lumOff val="25000"/>
                  </a:schemeClr>
                </a:solidFill>
                <a:latin typeface="Helvetica Neue"/>
              </a:defRPr>
            </a:lvl3pPr>
          </a:lstStyle>
          <a:p>
            <a:pPr lvl="0"/>
            <a:r>
              <a:rPr lang="fr-FR" dirty="0"/>
              <a:t>Cliquez pour modifier les styles du texte du masque</a:t>
            </a:r>
          </a:p>
          <a:p>
            <a:pPr lvl="1"/>
            <a:r>
              <a:rPr lang="fr-FR" dirty="0"/>
              <a:t>Deuxième niveau</a:t>
            </a:r>
          </a:p>
          <a:p>
            <a:pPr lvl="2"/>
            <a:r>
              <a:rPr lang="fr-FR" dirty="0"/>
              <a:t>Troisième niveau</a:t>
            </a:r>
          </a:p>
        </p:txBody>
      </p:sp>
      <p:cxnSp>
        <p:nvCxnSpPr>
          <p:cNvPr id="16" name="Straight Connector 15"/>
          <p:cNvCxnSpPr/>
          <p:nvPr userDrawn="1"/>
        </p:nvCxnSpPr>
        <p:spPr bwMode="auto">
          <a:xfrm flipH="1">
            <a:off x="1380205" y="5821548"/>
            <a:ext cx="554303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682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7239000" y="64008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smtClean="0">
                <a:solidFill>
                  <a:srgbClr val="505150"/>
                </a:solidFill>
                <a:latin typeface="Arial" panose="020B0604020202020204" pitchFamily="34" charset="0"/>
              </a:defRPr>
            </a:lvl1pPr>
          </a:lstStyle>
          <a:p>
            <a:pPr>
              <a:defRPr/>
            </a:pPr>
            <a:fld id="{DAFBCDC3-14F4-40E3-9AB7-E43C3415AAF8}" type="slidenum">
              <a:rPr lang="en-US" altLang="en-US"/>
              <a:pPr>
                <a:defRPr/>
              </a:pPr>
              <a:t>‹#›</a:t>
            </a:fld>
            <a:endParaRPr lang="en-US" altLang="en-US" dirty="0"/>
          </a:p>
        </p:txBody>
      </p:sp>
    </p:spTree>
    <p:extLst>
      <p:ext uri="{BB962C8B-B14F-4D97-AF65-F5344CB8AC3E}">
        <p14:creationId xmlns:p14="http://schemas.microsoft.com/office/powerpoint/2010/main" val="445878156"/>
      </p:ext>
    </p:extLst>
  </p:cSld>
  <p:clrMap bg1="lt1" tx1="dk1" bg2="lt2" tx2="dk2" accent1="accent1" accent2="accent2" accent3="accent3" accent4="accent4" accent5="accent5" accent6="accent6" hlink="hlink" folHlink="folHlink"/>
  <p:sldLayoutIdLst>
    <p:sldLayoutId id="2147483717" r:id="rId1"/>
    <p:sldLayoutId id="2147483722" r:id="rId2"/>
    <p:sldLayoutId id="2147483743" r:id="rId3"/>
    <p:sldLayoutId id="2147483744" r:id="rId4"/>
    <p:sldLayoutId id="2147483735"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r" rtl="0" eaLnBrk="0" fontAlgn="base" hangingPunct="0">
        <a:spcBef>
          <a:spcPct val="0"/>
        </a:spcBef>
        <a:spcAft>
          <a:spcPct val="0"/>
        </a:spcAft>
        <a:defRPr sz="2585" b="1">
          <a:solidFill>
            <a:srgbClr val="A4C969"/>
          </a:solidFill>
          <a:latin typeface="+mj-lt"/>
          <a:ea typeface="MS PGothic" panose="020B0600070205080204" pitchFamily="34" charset="-128"/>
          <a:cs typeface="ＭＳ Ｐゴシック" charset="0"/>
        </a:defRPr>
      </a:lvl1pPr>
      <a:lvl2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2pPr>
      <a:lvl3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3pPr>
      <a:lvl4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4pPr>
      <a:lvl5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5pPr>
      <a:lvl6pPr marL="422041" algn="r" rtl="0" fontAlgn="base">
        <a:spcBef>
          <a:spcPct val="0"/>
        </a:spcBef>
        <a:spcAft>
          <a:spcPct val="0"/>
        </a:spcAft>
        <a:defRPr sz="2400" b="1">
          <a:solidFill>
            <a:schemeClr val="tx2"/>
          </a:solidFill>
          <a:latin typeface="Futura" charset="0"/>
        </a:defRPr>
      </a:lvl6pPr>
      <a:lvl7pPr marL="844083" algn="r" rtl="0" fontAlgn="base">
        <a:spcBef>
          <a:spcPct val="0"/>
        </a:spcBef>
        <a:spcAft>
          <a:spcPct val="0"/>
        </a:spcAft>
        <a:defRPr sz="2400" b="1">
          <a:solidFill>
            <a:schemeClr val="tx2"/>
          </a:solidFill>
          <a:latin typeface="Futura" charset="0"/>
        </a:defRPr>
      </a:lvl7pPr>
      <a:lvl8pPr marL="1266124" algn="r" rtl="0" fontAlgn="base">
        <a:spcBef>
          <a:spcPct val="0"/>
        </a:spcBef>
        <a:spcAft>
          <a:spcPct val="0"/>
        </a:spcAft>
        <a:defRPr sz="2400" b="1">
          <a:solidFill>
            <a:schemeClr val="tx2"/>
          </a:solidFill>
          <a:latin typeface="Futura" charset="0"/>
        </a:defRPr>
      </a:lvl8pPr>
      <a:lvl9pPr marL="1688165" algn="r" rtl="0" fontAlgn="base">
        <a:spcBef>
          <a:spcPct val="0"/>
        </a:spcBef>
        <a:spcAft>
          <a:spcPct val="0"/>
        </a:spcAft>
        <a:defRPr sz="2400" b="1">
          <a:solidFill>
            <a:schemeClr val="tx2"/>
          </a:solidFill>
          <a:latin typeface="Futura" charset="0"/>
        </a:defRPr>
      </a:lvl9pPr>
    </p:titleStyle>
    <p:bodyStyle>
      <a:lvl1pPr marL="316531" indent="-316531" algn="l" rtl="0" eaLnBrk="0" fontAlgn="base" hangingPunct="0">
        <a:spcBef>
          <a:spcPct val="20000"/>
        </a:spcBef>
        <a:spcAft>
          <a:spcPct val="0"/>
        </a:spcAft>
        <a:buClr>
          <a:srgbClr val="A4C969"/>
        </a:buClr>
        <a:buFont typeface="Arial" panose="020B0604020202020204" pitchFamily="34" charset="0"/>
        <a:buChar char="•"/>
        <a:defRPr sz="2400">
          <a:solidFill>
            <a:srgbClr val="88969F"/>
          </a:solidFill>
          <a:latin typeface="+mn-lt"/>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har char="–"/>
        <a:defRPr sz="2215">
          <a:solidFill>
            <a:srgbClr val="88969F"/>
          </a:solidFill>
          <a:latin typeface="+mn-lt"/>
          <a:ea typeface="MS PGothic" panose="020B0600070205080204" pitchFamily="34" charset="-128"/>
        </a:defRPr>
      </a:lvl2pPr>
      <a:lvl3pPr marL="1055103" indent="-211021" algn="l" rtl="0" eaLnBrk="0" fontAlgn="base" hangingPunct="0">
        <a:spcBef>
          <a:spcPct val="20000"/>
        </a:spcBef>
        <a:spcAft>
          <a:spcPct val="0"/>
        </a:spcAft>
        <a:buChar char="•"/>
        <a:defRPr sz="2031">
          <a:solidFill>
            <a:srgbClr val="88969F"/>
          </a:solidFill>
          <a:latin typeface="+mn-lt"/>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nmmi.org/AboutSNMMI/Content.aspx?ItemNumber=1277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2.png"/><Relationship Id="rId5" Type="http://schemas.openxmlformats.org/officeDocument/2006/relationships/slide" Target="slide38.xml"/><Relationship Id="rId10" Type="http://schemas.openxmlformats.org/officeDocument/2006/relationships/image" Target="../media/image5.png"/><Relationship Id="rId4" Type="http://schemas.openxmlformats.org/officeDocument/2006/relationships/slide" Target="slide23.xml"/><Relationship Id="rId9" Type="http://schemas.openxmlformats.org/officeDocument/2006/relationships/image" Target="../media/image4.pn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2.png"/><Relationship Id="rId5" Type="http://schemas.openxmlformats.org/officeDocument/2006/relationships/slide" Target="slide38.xml"/><Relationship Id="rId10" Type="http://schemas.openxmlformats.org/officeDocument/2006/relationships/image" Target="../media/image5.png"/><Relationship Id="rId4" Type="http://schemas.openxmlformats.org/officeDocument/2006/relationships/slide" Target="slide15.xml"/><Relationship Id="rId9" Type="http://schemas.openxmlformats.org/officeDocument/2006/relationships/image" Target="../media/image4.png"/><Relationship Id="rId1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Ki-67_(protein)" TargetMode="External"/><Relationship Id="rId2" Type="http://schemas.openxmlformats.org/officeDocument/2006/relationships/hyperlink" Target="https://www.hospicepatients.org/karnofsky.html" TargetMode="Externa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image" Target="../media/image3.png"/><Relationship Id="rId3" Type="http://schemas.openxmlformats.org/officeDocument/2006/relationships/slide" Target="slide9.xml"/><Relationship Id="rId7" Type="http://schemas.openxmlformats.org/officeDocument/2006/relationships/slide" Target="slide48.xml"/><Relationship Id="rId12"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8.xml"/><Relationship Id="rId11" Type="http://schemas.openxmlformats.org/officeDocument/2006/relationships/image" Target="../media/image5.png"/><Relationship Id="rId5" Type="http://schemas.openxmlformats.org/officeDocument/2006/relationships/slide" Target="slide23.xml"/><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 Target="slide15.xml"/><Relationship Id="rId9" Type="http://schemas.openxmlformats.org/officeDocument/2006/relationships/image" Target="../media/image8.png"/><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2.png"/><Relationship Id="rId5" Type="http://schemas.openxmlformats.org/officeDocument/2006/relationships/slide" Target="slide23.xml"/><Relationship Id="rId10" Type="http://schemas.openxmlformats.org/officeDocument/2006/relationships/image" Target="../media/image5.png"/><Relationship Id="rId4" Type="http://schemas.openxmlformats.org/officeDocument/2006/relationships/slide" Target="slide15.xml"/><Relationship Id="rId9" Type="http://schemas.openxmlformats.org/officeDocument/2006/relationships/image" Target="../media/image4.png"/><Relationship Id="rId1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15.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2.png"/><Relationship Id="rId5" Type="http://schemas.openxmlformats.org/officeDocument/2006/relationships/slide" Target="slide38.xml"/><Relationship Id="rId10" Type="http://schemas.openxmlformats.org/officeDocument/2006/relationships/image" Target="../media/image5.png"/><Relationship Id="rId4" Type="http://schemas.openxmlformats.org/officeDocument/2006/relationships/slide" Target="slide23.xml"/><Relationship Id="rId9" Type="http://schemas.openxmlformats.org/officeDocument/2006/relationships/image" Target="../media/image4.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23.xml"/><Relationship Id="rId10" Type="http://schemas.openxmlformats.org/officeDocument/2006/relationships/image" Target="../media/image5.png"/><Relationship Id="rId4" Type="http://schemas.openxmlformats.org/officeDocument/2006/relationships/slide" Target="slide15.xml"/><Relationship Id="rId9" Type="http://schemas.openxmlformats.org/officeDocument/2006/relationships/image" Target="../media/image4.png"/><Relationship Id="rId1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6.png"/><Relationship Id="rId3" Type="http://schemas.openxmlformats.org/officeDocument/2006/relationships/slide" Target="slide4.xml"/><Relationship Id="rId7" Type="http://schemas.openxmlformats.org/officeDocument/2006/relationships/slide" Target="slide38.xml"/><Relationship Id="rId12"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2.png"/><Relationship Id="rId5" Type="http://schemas.openxmlformats.org/officeDocument/2006/relationships/slide" Target="slide15.xml"/><Relationship Id="rId10" Type="http://schemas.openxmlformats.org/officeDocument/2006/relationships/image" Target="../media/image5.png"/><Relationship Id="rId4" Type="http://schemas.openxmlformats.org/officeDocument/2006/relationships/slide" Target="slide9.xml"/><Relationship Id="rId9" Type="http://schemas.openxmlformats.org/officeDocument/2006/relationships/image" Target="../media/image4.png"/><Relationship Id="rId14"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slide" Target="slide15.xml"/><Relationship Id="rId7" Type="http://schemas.openxmlformats.org/officeDocument/2006/relationships/slide" Target="slide58.xml"/><Relationship Id="rId12"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2.png"/><Relationship Id="rId5" Type="http://schemas.openxmlformats.org/officeDocument/2006/relationships/slide" Target="slide38.xml"/><Relationship Id="rId10" Type="http://schemas.openxmlformats.org/officeDocument/2006/relationships/image" Target="../media/image5.png"/><Relationship Id="rId4" Type="http://schemas.openxmlformats.org/officeDocument/2006/relationships/slide" Target="slide23.xml"/><Relationship Id="rId9" Type="http://schemas.openxmlformats.org/officeDocument/2006/relationships/image" Target="../media/image4.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41283" y="1432740"/>
            <a:ext cx="4836254" cy="533400"/>
          </a:xfrm>
          <a:prstGeom prst="rect">
            <a:avLst/>
          </a:prstGeom>
        </p:spPr>
        <p:txBody>
          <a:bodyPr/>
          <a:lstStyle>
            <a:lvl1pPr algn="r" rtl="0" eaLnBrk="0" fontAlgn="base" hangingPunct="0">
              <a:spcBef>
                <a:spcPct val="0"/>
              </a:spcBef>
              <a:spcAft>
                <a:spcPct val="0"/>
              </a:spcAft>
              <a:defRPr sz="2585" b="1">
                <a:solidFill>
                  <a:srgbClr val="A4C969"/>
                </a:solidFill>
                <a:latin typeface="+mj-lt"/>
                <a:ea typeface="MS PGothic" panose="020B0600070205080204" pitchFamily="34" charset="-128"/>
                <a:cs typeface="ＭＳ Ｐゴシック" charset="0"/>
              </a:defRPr>
            </a:lvl1pPr>
            <a:lvl2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2pPr>
            <a:lvl3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3pPr>
            <a:lvl4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4pPr>
            <a:lvl5pPr algn="r" rtl="0" eaLnBrk="0" fontAlgn="base" hangingPunct="0">
              <a:spcBef>
                <a:spcPct val="0"/>
              </a:spcBef>
              <a:spcAft>
                <a:spcPct val="0"/>
              </a:spcAft>
              <a:defRPr sz="2585" b="1">
                <a:solidFill>
                  <a:srgbClr val="A4C969"/>
                </a:solidFill>
                <a:latin typeface="Arial" charset="0"/>
                <a:ea typeface="MS PGothic" panose="020B0600070205080204" pitchFamily="34" charset="-128"/>
                <a:cs typeface="ＭＳ Ｐゴシック" charset="0"/>
              </a:defRPr>
            </a:lvl5pPr>
            <a:lvl6pPr marL="422041" algn="r" rtl="0" fontAlgn="base">
              <a:spcBef>
                <a:spcPct val="0"/>
              </a:spcBef>
              <a:spcAft>
                <a:spcPct val="0"/>
              </a:spcAft>
              <a:defRPr sz="2400" b="1">
                <a:solidFill>
                  <a:schemeClr val="tx2"/>
                </a:solidFill>
                <a:latin typeface="Futura" charset="0"/>
              </a:defRPr>
            </a:lvl6pPr>
            <a:lvl7pPr marL="844083" algn="r" rtl="0" fontAlgn="base">
              <a:spcBef>
                <a:spcPct val="0"/>
              </a:spcBef>
              <a:spcAft>
                <a:spcPct val="0"/>
              </a:spcAft>
              <a:defRPr sz="2400" b="1">
                <a:solidFill>
                  <a:schemeClr val="tx2"/>
                </a:solidFill>
                <a:latin typeface="Futura" charset="0"/>
              </a:defRPr>
            </a:lvl7pPr>
            <a:lvl8pPr marL="1266124" algn="r" rtl="0" fontAlgn="base">
              <a:spcBef>
                <a:spcPct val="0"/>
              </a:spcBef>
              <a:spcAft>
                <a:spcPct val="0"/>
              </a:spcAft>
              <a:defRPr sz="2400" b="1">
                <a:solidFill>
                  <a:schemeClr val="tx2"/>
                </a:solidFill>
                <a:latin typeface="Futura" charset="0"/>
              </a:defRPr>
            </a:lvl8pPr>
            <a:lvl9pPr marL="1688165" algn="r" rtl="0" fontAlgn="base">
              <a:spcBef>
                <a:spcPct val="0"/>
              </a:spcBef>
              <a:spcAft>
                <a:spcPct val="0"/>
              </a:spcAft>
              <a:defRPr sz="2400" b="1">
                <a:solidFill>
                  <a:schemeClr val="tx2"/>
                </a:solidFill>
                <a:latin typeface="Futura" charset="0"/>
              </a:defRPr>
            </a:lvl9pPr>
          </a:lstStyle>
          <a:p>
            <a:pPr algn="l" defTabSz="914400"/>
            <a:r>
              <a:rPr lang="en-US" sz="2400" kern="0" dirty="0">
                <a:latin typeface="Helvetica Neue"/>
              </a:rPr>
              <a:t>LUTATHERA</a:t>
            </a:r>
            <a:r>
              <a:rPr lang="en-US" sz="2400" kern="0" baseline="30000" dirty="0">
                <a:latin typeface="Helvetica Neue"/>
              </a:rPr>
              <a:t>®</a:t>
            </a:r>
            <a:r>
              <a:rPr lang="en-US" sz="2400" kern="0" dirty="0">
                <a:latin typeface="Helvetica Neue"/>
              </a:rPr>
              <a:t> </a:t>
            </a:r>
            <a:br>
              <a:rPr lang="en-US" sz="2400" kern="0" dirty="0">
                <a:latin typeface="Helvetica Neue"/>
              </a:rPr>
            </a:br>
            <a:r>
              <a:rPr lang="en-US" sz="2400" kern="0" dirty="0">
                <a:latin typeface="Helvetica Neue"/>
              </a:rPr>
              <a:t>(lutetium Lu 177 dotatate)</a:t>
            </a:r>
          </a:p>
          <a:p>
            <a:pPr algn="l" defTabSz="914400"/>
            <a:endParaRPr lang="en-US" kern="0" dirty="0"/>
          </a:p>
          <a:p>
            <a:pPr algn="l" defTabSz="914400"/>
            <a:r>
              <a:rPr lang="en-US" sz="2000" b="0" kern="0" dirty="0">
                <a:solidFill>
                  <a:schemeClr val="tx1">
                    <a:lumMod val="75000"/>
                    <a:lumOff val="25000"/>
                  </a:schemeClr>
                </a:solidFill>
                <a:latin typeface="Helvetica Neue"/>
              </a:rPr>
              <a:t>Overview and Establishing a</a:t>
            </a:r>
            <a:br>
              <a:rPr lang="en-US" sz="2000" b="0" kern="0" dirty="0">
                <a:solidFill>
                  <a:schemeClr val="tx1">
                    <a:lumMod val="75000"/>
                    <a:lumOff val="25000"/>
                  </a:schemeClr>
                </a:solidFill>
                <a:latin typeface="Helvetica Neue"/>
              </a:rPr>
            </a:br>
            <a:r>
              <a:rPr lang="en-US" sz="2000" b="0" kern="0" dirty="0">
                <a:solidFill>
                  <a:schemeClr val="tx1">
                    <a:lumMod val="75000"/>
                    <a:lumOff val="25000"/>
                  </a:schemeClr>
                </a:solidFill>
                <a:latin typeface="Helvetica Neue"/>
              </a:rPr>
              <a:t>Treatment Center</a:t>
            </a:r>
          </a:p>
        </p:txBody>
      </p:sp>
      <p:sp>
        <p:nvSpPr>
          <p:cNvPr id="4" name="Content Placeholder 3"/>
          <p:cNvSpPr txBox="1">
            <a:spLocks/>
          </p:cNvSpPr>
          <p:nvPr/>
        </p:nvSpPr>
        <p:spPr>
          <a:xfrm>
            <a:off x="3941282" y="4671224"/>
            <a:ext cx="4618518" cy="891898"/>
          </a:xfrm>
          <a:prstGeom prst="rect">
            <a:avLst/>
          </a:prstGeom>
        </p:spPr>
        <p:txBody>
          <a:bodyPr/>
          <a:lstStyle>
            <a:lvl1pPr marL="316531" indent="-316531" algn="l" rtl="0" eaLnBrk="0" fontAlgn="base" hangingPunct="0">
              <a:spcBef>
                <a:spcPct val="20000"/>
              </a:spcBef>
              <a:spcAft>
                <a:spcPct val="0"/>
              </a:spcAft>
              <a:buClr>
                <a:srgbClr val="A4C969"/>
              </a:buClr>
              <a:buFont typeface="Arial" panose="020B0604020202020204" pitchFamily="34" charset="0"/>
              <a:buChar char="•"/>
              <a:defRPr sz="2400">
                <a:solidFill>
                  <a:srgbClr val="88969F"/>
                </a:solidFill>
                <a:latin typeface="+mn-lt"/>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har char="–"/>
              <a:defRPr sz="2215">
                <a:solidFill>
                  <a:srgbClr val="88969F"/>
                </a:solidFill>
                <a:latin typeface="+mn-lt"/>
                <a:ea typeface="MS PGothic" panose="020B0600070205080204" pitchFamily="34" charset="-128"/>
              </a:defRPr>
            </a:lvl2pPr>
            <a:lvl3pPr marL="1055103" indent="-211021" algn="l" rtl="0" eaLnBrk="0" fontAlgn="base" hangingPunct="0">
              <a:spcBef>
                <a:spcPct val="20000"/>
              </a:spcBef>
              <a:spcAft>
                <a:spcPct val="0"/>
              </a:spcAft>
              <a:buChar char="•"/>
              <a:defRPr sz="2031">
                <a:solidFill>
                  <a:srgbClr val="88969F"/>
                </a:solidFill>
                <a:latin typeface="+mn-lt"/>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Font typeface="Arial" panose="020B0604020202020204" pitchFamily="34" charset="0"/>
              <a:buNone/>
            </a:pPr>
            <a:r>
              <a:rPr lang="en-US" sz="1400" kern="0" dirty="0">
                <a:solidFill>
                  <a:schemeClr val="tx1">
                    <a:lumMod val="75000"/>
                    <a:lumOff val="25000"/>
                  </a:schemeClr>
                </a:solidFill>
                <a:latin typeface="Helvetica Neue"/>
              </a:rPr>
              <a:t>Please see Important Safety Information on slides 5-8 and throughout this presentation and full Prescribing Information available at this presentation.</a:t>
            </a:r>
          </a:p>
        </p:txBody>
      </p:sp>
      <p:sp>
        <p:nvSpPr>
          <p:cNvPr id="6" name="Content Placeholder 2"/>
          <p:cNvSpPr txBox="1">
            <a:spLocks/>
          </p:cNvSpPr>
          <p:nvPr/>
        </p:nvSpPr>
        <p:spPr>
          <a:xfrm>
            <a:off x="3585682" y="5947406"/>
            <a:ext cx="5469418" cy="565485"/>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lgn="r" defTabSz="914400">
              <a:buNone/>
            </a:pPr>
            <a:r>
              <a:rPr lang="en-US" sz="1050" kern="0" dirty="0"/>
              <a:t>LUTATHERA</a:t>
            </a:r>
            <a:r>
              <a:rPr lang="en-US" sz="1050" kern="0" baseline="30000" dirty="0"/>
              <a:t>®</a:t>
            </a:r>
            <a:r>
              <a:rPr lang="en-US" sz="1050" kern="0" dirty="0"/>
              <a:t> is a registered trademark of Advanced Accelerator Applications S.A. </a:t>
            </a:r>
          </a:p>
          <a:p>
            <a:pPr marL="0" indent="0" algn="r" defTabSz="914400">
              <a:buNone/>
            </a:pPr>
            <a:r>
              <a:rPr lang="en-US" sz="1050" kern="0" dirty="0"/>
              <a:t>© 2018 Advanced Accelerator Applications, a Novartis Company | All Rights Reserved. </a:t>
            </a:r>
          </a:p>
          <a:p>
            <a:pPr marL="0" indent="0" algn="r" defTabSz="914400">
              <a:buNone/>
            </a:pPr>
            <a:r>
              <a:rPr lang="en-US" sz="1050" kern="0" dirty="0"/>
              <a:t>AAA-Lu177-US-0047  | 03/18</a:t>
            </a:r>
          </a:p>
        </p:txBody>
      </p:sp>
      <p:cxnSp>
        <p:nvCxnSpPr>
          <p:cNvPr id="5" name="Straight Connector 4"/>
          <p:cNvCxnSpPr/>
          <p:nvPr/>
        </p:nvCxnSpPr>
        <p:spPr bwMode="auto">
          <a:xfrm flipH="1">
            <a:off x="3985046" y="5865095"/>
            <a:ext cx="494124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9A1E6388-26A7-A941-9D61-787AEAF14D4F}"/>
              </a:ext>
            </a:extLst>
          </p:cNvPr>
          <p:cNvSpPr/>
          <p:nvPr/>
        </p:nvSpPr>
        <p:spPr>
          <a:xfrm>
            <a:off x="3775587" y="3832751"/>
            <a:ext cx="4572000" cy="646331"/>
          </a:xfrm>
          <a:prstGeom prst="rect">
            <a:avLst/>
          </a:prstGeom>
        </p:spPr>
        <p:txBody>
          <a:bodyPr>
            <a:spAutoFit/>
          </a:bodyPr>
          <a:lstStyle/>
          <a:p>
            <a:r>
              <a:rPr lang="en-US" dirty="0">
                <a:hlinkClick r:id="rId2"/>
              </a:rPr>
              <a:t>http://</a:t>
            </a:r>
            <a:r>
              <a:rPr lang="en-US" dirty="0" err="1">
                <a:hlinkClick r:id="rId2"/>
              </a:rPr>
              <a:t>www.snmmi.org</a:t>
            </a:r>
            <a:r>
              <a:rPr lang="en-US" dirty="0">
                <a:hlinkClick r:id="rId2"/>
              </a:rPr>
              <a:t>/</a:t>
            </a:r>
            <a:r>
              <a:rPr lang="en-US" dirty="0" err="1">
                <a:hlinkClick r:id="rId2"/>
              </a:rPr>
              <a:t>AboutSNMMI</a:t>
            </a:r>
            <a:r>
              <a:rPr lang="en-US" dirty="0">
                <a:hlinkClick r:id="rId2"/>
              </a:rPr>
              <a:t>/</a:t>
            </a:r>
            <a:r>
              <a:rPr lang="en-US" dirty="0" err="1">
                <a:hlinkClick r:id="rId2"/>
              </a:rPr>
              <a:t>Content.aspx?ItemNumber</a:t>
            </a:r>
            <a:r>
              <a:rPr lang="en-US" dirty="0">
                <a:hlinkClick r:id="rId2"/>
              </a:rPr>
              <a:t>=12772</a:t>
            </a:r>
            <a:endParaRPr lang="en-US" dirty="0"/>
          </a:p>
        </p:txBody>
      </p:sp>
    </p:spTree>
    <p:extLst>
      <p:ext uri="{BB962C8B-B14F-4D97-AF65-F5344CB8AC3E}">
        <p14:creationId xmlns:p14="http://schemas.microsoft.com/office/powerpoint/2010/main" val="3811978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10</a:t>
            </a:fld>
            <a:endParaRPr lang="en-US" altLang="en-US" dirty="0"/>
          </a:p>
        </p:txBody>
      </p:sp>
      <p:sp>
        <p:nvSpPr>
          <p:cNvPr id="3" name="Title 2"/>
          <p:cNvSpPr>
            <a:spLocks noGrp="1"/>
          </p:cNvSpPr>
          <p:nvPr>
            <p:ph type="title"/>
          </p:nvPr>
        </p:nvSpPr>
        <p:spPr/>
        <p:txBody>
          <a:bodyPr/>
          <a:lstStyle/>
          <a:p>
            <a:r>
              <a:rPr lang="en-US" dirty="0"/>
              <a:t>Gastroenteropancreatic neuroendocrine tumors (GEP-NETs): heterogeneous group of rare tumors</a:t>
            </a:r>
            <a:r>
              <a:rPr lang="en-US" baseline="30000" dirty="0"/>
              <a:t>1</a:t>
            </a:r>
          </a:p>
        </p:txBody>
      </p:sp>
      <p:sp>
        <p:nvSpPr>
          <p:cNvPr id="4" name="Content Placeholder 3"/>
          <p:cNvSpPr>
            <a:spLocks noGrp="1"/>
          </p:cNvSpPr>
          <p:nvPr>
            <p:ph idx="1"/>
          </p:nvPr>
        </p:nvSpPr>
        <p:spPr>
          <a:xfrm>
            <a:off x="234776" y="1866660"/>
            <a:ext cx="5017162" cy="4329212"/>
          </a:xfrm>
        </p:spPr>
        <p:txBody>
          <a:bodyPr/>
          <a:lstStyle/>
          <a:p>
            <a:r>
              <a:rPr lang="en-US" dirty="0"/>
              <a:t>GEP-NETs consist of a spectrum of malignancies that can arise from neuroendocrine cells throughout the body</a:t>
            </a:r>
            <a:r>
              <a:rPr lang="en-US" baseline="30000" dirty="0"/>
              <a:t>1</a:t>
            </a:r>
          </a:p>
          <a:p>
            <a:endParaRPr lang="en-US" dirty="0"/>
          </a:p>
          <a:p>
            <a:pPr defTabSz="914400"/>
            <a:r>
              <a:rPr lang="en-US" dirty="0"/>
              <a:t>GEP-NETs may be grouped according to the </a:t>
            </a:r>
            <a:br>
              <a:rPr lang="en-US" dirty="0"/>
            </a:br>
            <a:r>
              <a:rPr lang="en-US" dirty="0"/>
              <a:t>embryologic origin of the primary site:</a:t>
            </a:r>
            <a:r>
              <a:rPr lang="en-US" baseline="30000" dirty="0"/>
              <a:t>1</a:t>
            </a:r>
            <a:endParaRPr lang="en-US" dirty="0"/>
          </a:p>
          <a:p>
            <a:pPr lvl="1" defTabSz="914400">
              <a:buFont typeface="Arial" panose="020B0604020202020204" pitchFamily="34" charset="0"/>
              <a:buChar char="•"/>
            </a:pPr>
            <a:r>
              <a:rPr lang="en-US" b="1" i="1" spc="45" dirty="0">
                <a:cs typeface="Arial"/>
              </a:rPr>
              <a:t>Foregut: </a:t>
            </a:r>
            <a:r>
              <a:rPr lang="en-US" spc="25" dirty="0">
                <a:cs typeface="Arial"/>
              </a:rPr>
              <a:t>stomach,</a:t>
            </a:r>
            <a:r>
              <a:rPr lang="en-US" spc="-125" dirty="0">
                <a:cs typeface="Arial"/>
              </a:rPr>
              <a:t> </a:t>
            </a:r>
            <a:r>
              <a:rPr lang="en-US" spc="20" dirty="0">
                <a:cs typeface="Arial"/>
              </a:rPr>
              <a:t>duodenum, </a:t>
            </a:r>
            <a:br>
              <a:rPr lang="en-US" spc="20" dirty="0">
                <a:cs typeface="Arial"/>
              </a:rPr>
            </a:br>
            <a:r>
              <a:rPr lang="en-US" spc="5" dirty="0">
                <a:cs typeface="Arial"/>
              </a:rPr>
              <a:t>biliary </a:t>
            </a:r>
            <a:r>
              <a:rPr lang="en-US" spc="10" dirty="0">
                <a:cs typeface="Arial"/>
              </a:rPr>
              <a:t>system, and</a:t>
            </a:r>
            <a:r>
              <a:rPr lang="en-US" spc="-85" dirty="0">
                <a:cs typeface="Arial"/>
              </a:rPr>
              <a:t> </a:t>
            </a:r>
            <a:r>
              <a:rPr lang="en-US" spc="-15" dirty="0">
                <a:cs typeface="Arial"/>
              </a:rPr>
              <a:t>pancreas</a:t>
            </a:r>
            <a:endParaRPr lang="en-US" dirty="0">
              <a:cs typeface="Arial"/>
            </a:endParaRPr>
          </a:p>
          <a:p>
            <a:pPr lvl="1" defTabSz="914400">
              <a:buFont typeface="Arial" panose="020B0604020202020204" pitchFamily="34" charset="0"/>
              <a:buChar char="•"/>
            </a:pPr>
            <a:r>
              <a:rPr lang="en-US" b="1" i="1" spc="75" dirty="0">
                <a:cs typeface="Arial"/>
              </a:rPr>
              <a:t>Midgut: </a:t>
            </a:r>
            <a:r>
              <a:rPr lang="en-US" dirty="0">
                <a:cs typeface="Arial"/>
              </a:rPr>
              <a:t>small </a:t>
            </a:r>
            <a:r>
              <a:rPr lang="en-US" spc="25" dirty="0">
                <a:cs typeface="Arial"/>
              </a:rPr>
              <a:t>bowel, </a:t>
            </a:r>
            <a:r>
              <a:rPr lang="en-US" spc="20" dirty="0">
                <a:cs typeface="Arial"/>
              </a:rPr>
              <a:t>appendix, </a:t>
            </a:r>
            <a:r>
              <a:rPr lang="en-US" spc="25" dirty="0">
                <a:cs typeface="Arial"/>
              </a:rPr>
              <a:t>cecum,</a:t>
            </a:r>
            <a:r>
              <a:rPr lang="en-US" spc="-170" dirty="0">
                <a:cs typeface="Arial"/>
              </a:rPr>
              <a:t> </a:t>
            </a:r>
            <a:br>
              <a:rPr lang="en-US" spc="-170" dirty="0">
                <a:cs typeface="Arial"/>
              </a:rPr>
            </a:br>
            <a:r>
              <a:rPr lang="en-US" spc="10" dirty="0">
                <a:cs typeface="Arial"/>
              </a:rPr>
              <a:t>and </a:t>
            </a:r>
            <a:r>
              <a:rPr lang="en-US" spc="20" dirty="0">
                <a:cs typeface="Arial"/>
              </a:rPr>
              <a:t>proximal</a:t>
            </a:r>
            <a:r>
              <a:rPr lang="en-US" spc="-90" dirty="0">
                <a:cs typeface="Arial"/>
              </a:rPr>
              <a:t> </a:t>
            </a:r>
            <a:r>
              <a:rPr lang="en-US" spc="30" dirty="0">
                <a:cs typeface="Arial"/>
              </a:rPr>
              <a:t>colon</a:t>
            </a:r>
            <a:endParaRPr lang="en-US" dirty="0">
              <a:cs typeface="Arial"/>
            </a:endParaRPr>
          </a:p>
          <a:p>
            <a:pPr lvl="1" defTabSz="914400">
              <a:buFont typeface="Arial" panose="020B0604020202020204" pitchFamily="34" charset="0"/>
              <a:buChar char="•"/>
            </a:pPr>
            <a:r>
              <a:rPr lang="en-US" b="1" i="1" spc="55" dirty="0">
                <a:cs typeface="Arial"/>
              </a:rPr>
              <a:t>Hindgut: </a:t>
            </a:r>
            <a:r>
              <a:rPr lang="en-US" spc="20" dirty="0">
                <a:cs typeface="Arial"/>
              </a:rPr>
              <a:t>distal </a:t>
            </a:r>
            <a:r>
              <a:rPr lang="en-US" spc="30" dirty="0">
                <a:cs typeface="Arial"/>
              </a:rPr>
              <a:t>colon </a:t>
            </a:r>
            <a:r>
              <a:rPr lang="en-US" spc="10" dirty="0">
                <a:cs typeface="Arial"/>
              </a:rPr>
              <a:t>and</a:t>
            </a:r>
            <a:r>
              <a:rPr lang="en-US" spc="-170" dirty="0">
                <a:cs typeface="Arial"/>
              </a:rPr>
              <a:t> </a:t>
            </a:r>
            <a:r>
              <a:rPr lang="en-US" spc="25" dirty="0">
                <a:cs typeface="Arial"/>
              </a:rPr>
              <a:t>rectum</a:t>
            </a:r>
          </a:p>
        </p:txBody>
      </p:sp>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Alexandraki, K.I.; Kaltsas, G. Gastroenteropancreatic neuroendocrine tumors: New insights in the diagnosis and therapy. </a:t>
            </a:r>
            <a:r>
              <a:rPr lang="en-US" sz="1100" i="1" dirty="0"/>
              <a:t>Endocrine</a:t>
            </a:r>
            <a:r>
              <a:rPr lang="en-US" sz="1100" dirty="0"/>
              <a:t> 2012, 41, 40–52. </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7" name="Picture 6"/>
          <p:cNvPicPr>
            <a:picLocks noChangeAspect="1"/>
          </p:cNvPicPr>
          <p:nvPr/>
        </p:nvPicPr>
        <p:blipFill>
          <a:blip r:embed="rId2"/>
          <a:stretch>
            <a:fillRect/>
          </a:stretch>
        </p:blipFill>
        <p:spPr>
          <a:xfrm>
            <a:off x="5003800" y="2413000"/>
            <a:ext cx="4038691" cy="2790342"/>
          </a:xfrm>
          <a:prstGeom prst="rect">
            <a:avLst/>
          </a:prstGeom>
        </p:spPr>
      </p:pic>
    </p:spTree>
    <p:extLst>
      <p:ext uri="{BB962C8B-B14F-4D97-AF65-F5344CB8AC3E}">
        <p14:creationId xmlns:p14="http://schemas.microsoft.com/office/powerpoint/2010/main" val="411572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11</a:t>
            </a:fld>
            <a:endParaRPr lang="en-US" altLang="en-US" dirty="0"/>
          </a:p>
        </p:txBody>
      </p:sp>
      <p:sp>
        <p:nvSpPr>
          <p:cNvPr id="3" name="Title 2"/>
          <p:cNvSpPr>
            <a:spLocks noGrp="1"/>
          </p:cNvSpPr>
          <p:nvPr>
            <p:ph type="title"/>
          </p:nvPr>
        </p:nvSpPr>
        <p:spPr>
          <a:xfrm>
            <a:off x="827902" y="437580"/>
            <a:ext cx="6842898" cy="533400"/>
          </a:xfrm>
        </p:spPr>
        <p:txBody>
          <a:bodyPr/>
          <a:lstStyle/>
          <a:p>
            <a:r>
              <a:rPr lang="en-US" dirty="0">
                <a:latin typeface="Helvetica Neue" charset="0"/>
                <a:ea typeface="Helvetica Neue" charset="0"/>
                <a:cs typeface="Helvetica Neue" charset="0"/>
              </a:rPr>
              <a:t>GI tract and pancreas — frequent localizations of NETs</a:t>
            </a:r>
            <a:r>
              <a:rPr lang="en-US" baseline="30000" dirty="0">
                <a:latin typeface="Helvetica Neue" charset="0"/>
                <a:ea typeface="Helvetica Neue" charset="0"/>
                <a:cs typeface="Helvetica Neue" charset="0"/>
              </a:rPr>
              <a:t>1</a:t>
            </a:r>
            <a:endParaRPr lang="en-US" dirty="0"/>
          </a:p>
        </p:txBody>
      </p:sp>
      <p:pic>
        <p:nvPicPr>
          <p:cNvPr id="5" name="Picture 4"/>
          <p:cNvPicPr>
            <a:picLocks noChangeAspect="1"/>
          </p:cNvPicPr>
          <p:nvPr/>
        </p:nvPicPr>
        <p:blipFill>
          <a:blip r:embed="rId2"/>
          <a:stretch>
            <a:fillRect/>
          </a:stretch>
        </p:blipFill>
        <p:spPr>
          <a:xfrm>
            <a:off x="2964837" y="2511754"/>
            <a:ext cx="5480779" cy="2767824"/>
          </a:xfrm>
          <a:prstGeom prst="rect">
            <a:avLst/>
          </a:prstGeom>
        </p:spPr>
      </p:pic>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Dasari A, Shen C, Halperin D, et al. Trend in the incidence, prevalence, and survival outcomes in patients with neuroendocrine tumors in the United States. </a:t>
            </a:r>
            <a:r>
              <a:rPr lang="en-US" sz="1100" i="1" dirty="0"/>
              <a:t>JAMA Oncol</a:t>
            </a:r>
            <a:r>
              <a:rPr lang="en-US" sz="1100" dirty="0"/>
              <a:t>. 2017; April 2017.</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9" name="Content Placeholder 3"/>
          <p:cNvSpPr txBox="1">
            <a:spLocks/>
          </p:cNvSpPr>
          <p:nvPr/>
        </p:nvSpPr>
        <p:spPr>
          <a:xfrm>
            <a:off x="5788720" y="5412439"/>
            <a:ext cx="1882080" cy="239720"/>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900" kern="0" dirty="0"/>
              <a:t>Adapted from </a:t>
            </a:r>
            <a:r>
              <a:rPr lang="en-US" sz="900" i="1" kern="0" dirty="0"/>
              <a:t>JAMA Oncology</a:t>
            </a:r>
          </a:p>
        </p:txBody>
      </p:sp>
      <p:sp>
        <p:nvSpPr>
          <p:cNvPr id="10" name="Content Placeholder 3"/>
          <p:cNvSpPr txBox="1">
            <a:spLocks/>
          </p:cNvSpPr>
          <p:nvPr/>
        </p:nvSpPr>
        <p:spPr>
          <a:xfrm>
            <a:off x="234776" y="1610690"/>
            <a:ext cx="4518199" cy="4329212"/>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defTabSz="914400">
              <a:buFont typeface="Wingdings" charset="2"/>
              <a:buChar char="§"/>
            </a:pPr>
            <a:endParaRPr lang="en-US" kern="0" dirty="0"/>
          </a:p>
          <a:p>
            <a:pPr defTabSz="914400"/>
            <a:r>
              <a:rPr lang="en-US" kern="0" dirty="0"/>
              <a:t>Neuroendocrine cells are widely distributed throughout the body – NETs can appear in almost every organ or tissue</a:t>
            </a:r>
            <a:r>
              <a:rPr lang="en-US" kern="0" baseline="30000" dirty="0"/>
              <a:t>1</a:t>
            </a:r>
          </a:p>
          <a:p>
            <a:pPr defTabSz="914400"/>
            <a:endParaRPr lang="en-US" kern="0" dirty="0"/>
          </a:p>
          <a:p>
            <a:pPr defTabSz="914400"/>
            <a:endParaRPr lang="en-US" kern="0" dirty="0"/>
          </a:p>
        </p:txBody>
      </p:sp>
    </p:spTree>
    <p:extLst>
      <p:ext uri="{BB962C8B-B14F-4D97-AF65-F5344CB8AC3E}">
        <p14:creationId xmlns:p14="http://schemas.microsoft.com/office/powerpoint/2010/main" val="299386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320" y="2423034"/>
            <a:ext cx="8766808" cy="2895851"/>
          </a:xfrm>
          <a:prstGeom prst="rect">
            <a:avLst/>
          </a:prstGeom>
        </p:spPr>
      </p:pic>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12</a:t>
            </a:fld>
            <a:endParaRPr lang="en-US" altLang="en-US" dirty="0"/>
          </a:p>
        </p:txBody>
      </p:sp>
      <p:sp>
        <p:nvSpPr>
          <p:cNvPr id="3" name="Title 2"/>
          <p:cNvSpPr>
            <a:spLocks noGrp="1"/>
          </p:cNvSpPr>
          <p:nvPr>
            <p:ph type="title"/>
          </p:nvPr>
        </p:nvSpPr>
        <p:spPr/>
        <p:txBody>
          <a:bodyPr/>
          <a:lstStyle/>
          <a:p>
            <a:r>
              <a:rPr lang="en-US" dirty="0"/>
              <a:t>NETs have historically been considered </a:t>
            </a:r>
            <a:br>
              <a:rPr lang="en-US" dirty="0"/>
            </a:br>
            <a:r>
              <a:rPr lang="en-US" dirty="0"/>
              <a:t>as rare tumors</a:t>
            </a:r>
            <a:r>
              <a:rPr lang="en-US" baseline="30000" dirty="0"/>
              <a:t>1</a:t>
            </a:r>
            <a:endParaRPr lang="en-US" dirty="0"/>
          </a:p>
        </p:txBody>
      </p:sp>
      <p:sp>
        <p:nvSpPr>
          <p:cNvPr id="4" name="Content Placeholder 3"/>
          <p:cNvSpPr>
            <a:spLocks noGrp="1"/>
          </p:cNvSpPr>
          <p:nvPr>
            <p:ph idx="1"/>
          </p:nvPr>
        </p:nvSpPr>
        <p:spPr/>
        <p:txBody>
          <a:bodyPr/>
          <a:lstStyle/>
          <a:p>
            <a:r>
              <a:rPr lang="en-US" dirty="0"/>
              <a:t>Incidence has been increasing (&gt;600% over the last 4 decades) and NETs are now the second most prevalent gastrointestinal cancer after colon cancer; more prevalent than pancreatic, gastric, esophageal or hepatic cancer or any two of these combined</a:t>
            </a:r>
            <a:r>
              <a:rPr lang="en-US" baseline="30000" dirty="0"/>
              <a:t>2</a:t>
            </a:r>
            <a:endParaRPr lang="en-US" spc="25" dirty="0">
              <a:cs typeface="Arial"/>
            </a:endParaRPr>
          </a:p>
          <a:p>
            <a:endParaRPr lang="en-US" dirty="0"/>
          </a:p>
        </p:txBody>
      </p:sp>
      <p:sp>
        <p:nvSpPr>
          <p:cNvPr id="6" name="Content Placeholder 3"/>
          <p:cNvSpPr txBox="1">
            <a:spLocks/>
          </p:cNvSpPr>
          <p:nvPr/>
        </p:nvSpPr>
        <p:spPr>
          <a:xfrm>
            <a:off x="6765176" y="4984602"/>
            <a:ext cx="1882080" cy="239720"/>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900" kern="0" dirty="0"/>
              <a:t>Adapted from </a:t>
            </a:r>
            <a:r>
              <a:rPr lang="en-US" sz="900" i="1" kern="0" dirty="0"/>
              <a:t>JAMA Oncology</a:t>
            </a:r>
          </a:p>
        </p:txBody>
      </p:sp>
      <p:sp>
        <p:nvSpPr>
          <p:cNvPr id="7" name="Content Placeholder 3"/>
          <p:cNvSpPr txBox="1">
            <a:spLocks/>
          </p:cNvSpPr>
          <p:nvPr/>
        </p:nvSpPr>
        <p:spPr>
          <a:xfrm>
            <a:off x="2924501" y="4984602"/>
            <a:ext cx="1882080" cy="239720"/>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900" kern="0" dirty="0"/>
              <a:t>Adapted from </a:t>
            </a:r>
            <a:r>
              <a:rPr lang="en-US" sz="900" i="1" kern="0" dirty="0"/>
              <a:t>JAMA Oncology</a:t>
            </a:r>
          </a:p>
        </p:txBody>
      </p:sp>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Alexandraki, K.I.; Kaltsas, G. Gastroenteropancreatic neuroendocrine tumors: New insights in the diagnosis and therapy. </a:t>
            </a:r>
            <a:r>
              <a:rPr lang="en-US" sz="1100" i="1" dirty="0"/>
              <a:t>Endocrine</a:t>
            </a:r>
            <a:r>
              <a:rPr lang="en-US" sz="1100" dirty="0"/>
              <a:t> 2012, 41, 40–52. 2. Dasari A, Shen C, Halperin D, et al. Trend in the incidence, prevalence, and survival outcomes in patients with neuroendocrine tumors in the United States. </a:t>
            </a:r>
            <a:r>
              <a:rPr lang="en-US" sz="1100" i="1" dirty="0"/>
              <a:t>JAMA Oncol</a:t>
            </a:r>
            <a:r>
              <a:rPr lang="en-US" sz="1100" dirty="0"/>
              <a:t>. 2017; April 2017.</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9829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13</a:t>
            </a:fld>
            <a:endParaRPr lang="en-US" altLang="en-US" dirty="0"/>
          </a:p>
        </p:txBody>
      </p:sp>
      <p:sp>
        <p:nvSpPr>
          <p:cNvPr id="3" name="Title 2"/>
          <p:cNvSpPr>
            <a:spLocks noGrp="1"/>
          </p:cNvSpPr>
          <p:nvPr>
            <p:ph type="title"/>
          </p:nvPr>
        </p:nvSpPr>
        <p:spPr/>
        <p:txBody>
          <a:bodyPr/>
          <a:lstStyle/>
          <a:p>
            <a:r>
              <a:rPr lang="en-US" dirty="0"/>
              <a:t>Most patients present with metastatic disease upon diagnosis</a:t>
            </a:r>
            <a:r>
              <a:rPr lang="en-US" baseline="30000" dirty="0"/>
              <a:t>1</a:t>
            </a:r>
            <a:endParaRPr lang="en-US" dirty="0"/>
          </a:p>
        </p:txBody>
      </p:sp>
      <p:sp>
        <p:nvSpPr>
          <p:cNvPr id="4" name="Content Placeholder 3"/>
          <p:cNvSpPr>
            <a:spLocks noGrp="1"/>
          </p:cNvSpPr>
          <p:nvPr>
            <p:ph idx="1"/>
          </p:nvPr>
        </p:nvSpPr>
        <p:spPr/>
        <p:txBody>
          <a:bodyPr/>
          <a:lstStyle/>
          <a:p>
            <a:r>
              <a:rPr lang="en-US" dirty="0"/>
              <a:t>A majority of GEP-NETs are non-functioning (asymptomatic)</a:t>
            </a:r>
            <a:r>
              <a:rPr lang="en-US" baseline="30000" dirty="0"/>
              <a:t>1</a:t>
            </a:r>
            <a:endParaRPr lang="en-US" dirty="0"/>
          </a:p>
          <a:p>
            <a:r>
              <a:rPr lang="en-US" dirty="0"/>
              <a:t>Metastatic disease is increasingly prevalent in GI-NETs and pNETs</a:t>
            </a:r>
          </a:p>
          <a:p>
            <a:pPr lvl="1"/>
            <a:r>
              <a:rPr lang="en-US" dirty="0"/>
              <a:t>At initial diagnosis, 60-70% of patients present with metastases</a:t>
            </a:r>
            <a:r>
              <a:rPr lang="en-US" baseline="30000" dirty="0"/>
              <a:t>1</a:t>
            </a:r>
          </a:p>
        </p:txBody>
      </p:sp>
      <p:sp>
        <p:nvSpPr>
          <p:cNvPr id="8"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Alexandraki, K.I.; Kaltsas, G. Gastroenteropancreatic neuroendocrine tumors: New insights in the diagnosis and therapy. </a:t>
            </a:r>
            <a:r>
              <a:rPr lang="en-US" sz="1100" i="1" dirty="0"/>
              <a:t>Endocrine</a:t>
            </a:r>
            <a:r>
              <a:rPr lang="en-US" sz="1100" dirty="0"/>
              <a:t> 2012, 41, 40–52. </a:t>
            </a: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7" name="Picture 6"/>
          <p:cNvPicPr>
            <a:picLocks noChangeAspect="1"/>
          </p:cNvPicPr>
          <p:nvPr/>
        </p:nvPicPr>
        <p:blipFill>
          <a:blip r:embed="rId2"/>
          <a:stretch>
            <a:fillRect/>
          </a:stretch>
        </p:blipFill>
        <p:spPr>
          <a:xfrm>
            <a:off x="1371600" y="2627256"/>
            <a:ext cx="6279424" cy="2761727"/>
          </a:xfrm>
          <a:prstGeom prst="rect">
            <a:avLst/>
          </a:prstGeom>
        </p:spPr>
      </p:pic>
    </p:spTree>
    <p:extLst>
      <p:ext uri="{BB962C8B-B14F-4D97-AF65-F5344CB8AC3E}">
        <p14:creationId xmlns:p14="http://schemas.microsoft.com/office/powerpoint/2010/main" val="317141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14</a:t>
            </a:fld>
            <a:endParaRPr lang="en-US" altLang="en-US" dirty="0"/>
          </a:p>
        </p:txBody>
      </p:sp>
      <p:sp>
        <p:nvSpPr>
          <p:cNvPr id="3" name="Title 2"/>
          <p:cNvSpPr>
            <a:spLocks noGrp="1"/>
          </p:cNvSpPr>
          <p:nvPr>
            <p:ph type="title"/>
          </p:nvPr>
        </p:nvSpPr>
        <p:spPr/>
        <p:txBody>
          <a:bodyPr/>
          <a:lstStyle/>
          <a:p>
            <a:r>
              <a:rPr lang="en-US" dirty="0"/>
              <a:t>NETs pose high morbidity burden on patients</a:t>
            </a:r>
            <a:r>
              <a:rPr lang="en-US" baseline="30000" dirty="0"/>
              <a:t>1</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015785533"/>
              </p:ext>
            </p:extLst>
          </p:nvPr>
        </p:nvGraphicFramePr>
        <p:xfrm>
          <a:off x="231820" y="1598913"/>
          <a:ext cx="8523021" cy="3666458"/>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3"/>
          <p:cNvSpPr txBox="1">
            <a:spLocks/>
          </p:cNvSpPr>
          <p:nvPr/>
        </p:nvSpPr>
        <p:spPr>
          <a:xfrm>
            <a:off x="895474" y="5489498"/>
            <a:ext cx="3597856" cy="204257"/>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100" kern="0" dirty="0"/>
              <a:t>*not assessed due to small numbers</a:t>
            </a:r>
            <a:endParaRPr lang="en-US" kern="0" dirty="0"/>
          </a:p>
        </p:txBody>
      </p:sp>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Dasari A, Shen C, Halperin D, et al. Trend in the incidence, prevalence, and survival outcomes in patients with neuroendocrine tumors in the United States. </a:t>
            </a:r>
            <a:r>
              <a:rPr lang="en-US" sz="1100" i="1" dirty="0"/>
              <a:t>JAMA Oncol</a:t>
            </a:r>
            <a:r>
              <a:rPr lang="en-US" sz="1100" dirty="0"/>
              <a:t>. 2017; April 2017.</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41809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3"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p:cNvSpPr/>
          <p:nvPr/>
        </p:nvSpPr>
        <p:spPr bwMode="auto">
          <a:xfrm>
            <a:off x="501437" y="2590753"/>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4"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5"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6"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252581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16</a:t>
            </a:fld>
            <a:endParaRPr lang="en-US" altLang="en-US" dirty="0"/>
          </a:p>
        </p:txBody>
      </p:sp>
      <p:sp>
        <p:nvSpPr>
          <p:cNvPr id="4" name="Title 3"/>
          <p:cNvSpPr>
            <a:spLocks noGrp="1"/>
          </p:cNvSpPr>
          <p:nvPr>
            <p:ph type="title"/>
          </p:nvPr>
        </p:nvSpPr>
        <p:spPr>
          <a:prstGeom prst="rect">
            <a:avLst/>
          </a:prstGeom>
        </p:spPr>
        <p:txBody>
          <a:bodyPr>
            <a:normAutofit fontScale="90000"/>
          </a:bodyPr>
          <a:lstStyle/>
          <a:p>
            <a:r>
              <a:rPr lang="en-US" dirty="0"/>
              <a:t>LUTATHERA</a:t>
            </a:r>
            <a:r>
              <a:rPr lang="en-US" baseline="30000" dirty="0"/>
              <a:t>® </a:t>
            </a:r>
            <a:r>
              <a:rPr lang="en-US" dirty="0"/>
              <a:t>(lutetium Lu 177 dotatate) indication and contraindication</a:t>
            </a:r>
            <a:endParaRPr lang="en-US" baseline="30000" dirty="0"/>
          </a:p>
        </p:txBody>
      </p:sp>
      <p:sp>
        <p:nvSpPr>
          <p:cNvPr id="2" name="Content Placeholder 1"/>
          <p:cNvSpPr>
            <a:spLocks noGrp="1"/>
          </p:cNvSpPr>
          <p:nvPr>
            <p:ph idx="1"/>
          </p:nvPr>
        </p:nvSpPr>
        <p:spPr>
          <a:xfrm>
            <a:off x="234776" y="1472960"/>
            <a:ext cx="5035724" cy="4329212"/>
          </a:xfrm>
          <a:prstGeom prst="rect">
            <a:avLst/>
          </a:prstGeom>
        </p:spPr>
        <p:txBody>
          <a:bodyPr/>
          <a:lstStyle/>
          <a:p>
            <a:pPr marL="0" indent="0">
              <a:lnSpc>
                <a:spcPct val="120000"/>
              </a:lnSpc>
              <a:buNone/>
            </a:pPr>
            <a:endParaRPr lang="en-US" dirty="0"/>
          </a:p>
          <a:p>
            <a:pPr>
              <a:lnSpc>
                <a:spcPct val="120000"/>
              </a:lnSpc>
            </a:pPr>
            <a:r>
              <a:rPr lang="en-US" b="1" dirty="0"/>
              <a:t>Indication:</a:t>
            </a:r>
          </a:p>
          <a:p>
            <a:pPr lvl="1">
              <a:lnSpc>
                <a:spcPct val="120000"/>
              </a:lnSpc>
            </a:pPr>
            <a:r>
              <a:rPr lang="en-US" dirty="0"/>
              <a:t>LUTATHERA</a:t>
            </a:r>
            <a:r>
              <a:rPr lang="en-US" baseline="30000" dirty="0"/>
              <a:t>®</a:t>
            </a:r>
            <a:r>
              <a:rPr lang="en-US" dirty="0"/>
              <a:t>, is indicated for the treatment of somatostatin receptor-positive gastroenteropancreatic neuroendocrine tumors (GEP-NETs) including foregut, midgut, and hindgut neuroendocrine tumors in adults.</a:t>
            </a:r>
            <a:r>
              <a:rPr lang="en-US" baseline="30000" dirty="0"/>
              <a:t>1</a:t>
            </a:r>
          </a:p>
          <a:p>
            <a:pPr>
              <a:lnSpc>
                <a:spcPct val="120000"/>
              </a:lnSpc>
            </a:pPr>
            <a:endParaRPr lang="en-US" baseline="30000" dirty="0"/>
          </a:p>
          <a:p>
            <a:pPr>
              <a:lnSpc>
                <a:spcPct val="120000"/>
              </a:lnSpc>
            </a:pPr>
            <a:endParaRPr lang="en-US" baseline="30000" dirty="0"/>
          </a:p>
          <a:p>
            <a:pPr>
              <a:lnSpc>
                <a:spcPct val="120000"/>
              </a:lnSpc>
            </a:pPr>
            <a:endParaRPr lang="en-US" b="1" baseline="30000" dirty="0"/>
          </a:p>
          <a:p>
            <a:pPr>
              <a:lnSpc>
                <a:spcPct val="120000"/>
              </a:lnSpc>
            </a:pPr>
            <a:r>
              <a:rPr lang="en-US" b="1" dirty="0"/>
              <a:t>Contraindications: </a:t>
            </a:r>
            <a:r>
              <a:rPr lang="en-US" dirty="0"/>
              <a:t>None.</a:t>
            </a:r>
            <a:r>
              <a:rPr lang="en-US" baseline="30000" dirty="0"/>
              <a:t>1</a:t>
            </a:r>
            <a:endParaRPr lang="en-US" dirty="0"/>
          </a:p>
          <a:p>
            <a:pPr>
              <a:lnSpc>
                <a:spcPct val="120000"/>
              </a:lnSpc>
            </a:pPr>
            <a:endParaRPr lang="en-US" dirty="0"/>
          </a:p>
          <a:p>
            <a:endParaRPr lang="en-US" dirty="0"/>
          </a:p>
          <a:p>
            <a:pPr>
              <a:lnSpc>
                <a:spcPct val="120000"/>
              </a:lnSpc>
            </a:pPr>
            <a:endParaRPr lang="en-US" sz="1050" dirty="0"/>
          </a:p>
        </p:txBody>
      </p:sp>
      <p:sp>
        <p:nvSpPr>
          <p:cNvPr id="3" name="AutoShape 2" descr="Image result for lutathera"/>
          <p:cNvSpPr>
            <a:spLocks noChangeAspect="1" noChangeArrowheads="1"/>
          </p:cNvSpPr>
          <p:nvPr/>
        </p:nvSpPr>
        <p:spPr bwMode="auto">
          <a:xfrm>
            <a:off x="0"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AutoShape 4" descr="Image result for lutathera"/>
          <p:cNvSpPr>
            <a:spLocks noChangeAspect="1" noChangeArrowheads="1"/>
          </p:cNvSpPr>
          <p:nvPr/>
        </p:nvSpPr>
        <p:spPr bwMode="auto">
          <a:xfrm>
            <a:off x="114300"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5" name="Picture 4"/>
          <p:cNvPicPr>
            <a:picLocks noChangeAspect="1"/>
          </p:cNvPicPr>
          <p:nvPr/>
        </p:nvPicPr>
        <p:blipFill rotWithShape="1">
          <a:blip r:embed="rId3"/>
          <a:srcRect l="19749" r="28188"/>
          <a:stretch/>
        </p:blipFill>
        <p:spPr>
          <a:xfrm>
            <a:off x="5406030" y="1091804"/>
            <a:ext cx="3138985" cy="4527488"/>
          </a:xfrm>
          <a:prstGeom prst="rect">
            <a:avLst/>
          </a:prstGeom>
        </p:spPr>
      </p:pic>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42231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17</a:t>
            </a:fld>
            <a:endParaRPr lang="en-US" altLang="en-US" dirty="0"/>
          </a:p>
        </p:txBody>
      </p:sp>
      <p:sp>
        <p:nvSpPr>
          <p:cNvPr id="3" name="Title 2"/>
          <p:cNvSpPr>
            <a:spLocks noGrp="1"/>
          </p:cNvSpPr>
          <p:nvPr>
            <p:ph type="title"/>
          </p:nvPr>
        </p:nvSpPr>
        <p:spPr/>
        <p:txBody>
          <a:bodyPr/>
          <a:lstStyle/>
          <a:p>
            <a:r>
              <a:rPr lang="en-US" dirty="0"/>
              <a:t>Peptide receptor radionuclide therapy (PRRT)</a:t>
            </a:r>
          </a:p>
        </p:txBody>
      </p:sp>
      <p:sp>
        <p:nvSpPr>
          <p:cNvPr id="1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14" name="Picture 13">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07" y="1494295"/>
            <a:ext cx="3900426" cy="4075445"/>
          </a:xfrm>
          <a:prstGeom prst="rect">
            <a:avLst/>
          </a:prstGeom>
        </p:spPr>
      </p:pic>
      <p:grpSp>
        <p:nvGrpSpPr>
          <p:cNvPr id="15" name="Group 14">
            <a:extLst/>
          </p:cNvPr>
          <p:cNvGrpSpPr/>
          <p:nvPr/>
        </p:nvGrpSpPr>
        <p:grpSpPr>
          <a:xfrm>
            <a:off x="4936227" y="2193797"/>
            <a:ext cx="1540774" cy="3469450"/>
            <a:chOff x="4736976" y="2738851"/>
            <a:chExt cx="1540774" cy="3469450"/>
          </a:xfrm>
        </p:grpSpPr>
        <p:sp>
          <p:nvSpPr>
            <p:cNvPr id="16" name="Right Bracket 15">
              <a:extLst/>
            </p:cNvPr>
            <p:cNvSpPr/>
            <p:nvPr/>
          </p:nvSpPr>
          <p:spPr bwMode="auto">
            <a:xfrm>
              <a:off x="4736976" y="2738851"/>
              <a:ext cx="305223" cy="3469450"/>
            </a:xfrm>
            <a:prstGeom prst="rightBracke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8" name="TextBox 17">
              <a:extLst/>
            </p:cNvPr>
            <p:cNvSpPr txBox="1"/>
            <p:nvPr/>
          </p:nvSpPr>
          <p:spPr>
            <a:xfrm>
              <a:off x="5174066" y="4163200"/>
              <a:ext cx="1103684" cy="523220"/>
            </a:xfrm>
            <a:prstGeom prst="rect">
              <a:avLst/>
            </a:prstGeom>
          </p:spPr>
          <p:txBody>
            <a:bodyPr wrap="square" rtlCol="0">
              <a:spAutoFit/>
            </a:bodyPr>
            <a:lstStyle/>
            <a:p>
              <a:pPr algn="l"/>
              <a:r>
                <a:rPr lang="en-US" sz="1400" b="1" dirty="0">
                  <a:solidFill>
                    <a:schemeClr val="tx1">
                      <a:lumMod val="75000"/>
                      <a:lumOff val="25000"/>
                    </a:schemeClr>
                  </a:solidFill>
                  <a:latin typeface="HelveticaNeueLT Std" panose="020B0604020202020204" pitchFamily="34" charset="0"/>
                </a:rPr>
                <a:t>Peptide </a:t>
              </a:r>
              <a:r>
                <a:rPr lang="en-US" sz="1400" dirty="0">
                  <a:solidFill>
                    <a:schemeClr val="tx1">
                      <a:lumMod val="75000"/>
                      <a:lumOff val="25000"/>
                    </a:schemeClr>
                  </a:solidFill>
                  <a:latin typeface="HelveticaNeueLT Std" panose="020B0604020202020204" pitchFamily="34" charset="0"/>
                </a:rPr>
                <a:t>octreotate</a:t>
              </a:r>
            </a:p>
          </p:txBody>
        </p:sp>
      </p:grpSp>
      <p:grpSp>
        <p:nvGrpSpPr>
          <p:cNvPr id="19" name="Group 18">
            <a:extLst/>
          </p:cNvPr>
          <p:cNvGrpSpPr/>
          <p:nvPr/>
        </p:nvGrpSpPr>
        <p:grpSpPr>
          <a:xfrm>
            <a:off x="234776" y="1371778"/>
            <a:ext cx="1194435" cy="1944216"/>
            <a:chOff x="35525" y="1916832"/>
            <a:chExt cx="1194435" cy="1944216"/>
          </a:xfrm>
        </p:grpSpPr>
        <p:sp>
          <p:nvSpPr>
            <p:cNvPr id="20" name="Left Bracket 19">
              <a:extLst/>
            </p:cNvPr>
            <p:cNvSpPr/>
            <p:nvPr/>
          </p:nvSpPr>
          <p:spPr bwMode="auto">
            <a:xfrm>
              <a:off x="1105656" y="1916832"/>
              <a:ext cx="124304" cy="1944216"/>
            </a:xfrm>
            <a:prstGeom prst="leftBracket">
              <a:avLst/>
            </a:prstGeom>
            <a:solidFill>
              <a:schemeClr val="bg1"/>
            </a:solid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1" name="TextBox 20">
              <a:extLst/>
            </p:cNvPr>
            <p:cNvSpPr txBox="1"/>
            <p:nvPr/>
          </p:nvSpPr>
          <p:spPr>
            <a:xfrm>
              <a:off x="35525" y="2560548"/>
              <a:ext cx="1070131" cy="523220"/>
            </a:xfrm>
            <a:prstGeom prst="rect">
              <a:avLst/>
            </a:prstGeom>
          </p:spPr>
          <p:txBody>
            <a:bodyPr wrap="square" rtlCol="0">
              <a:spAutoFit/>
            </a:bodyPr>
            <a:lstStyle/>
            <a:p>
              <a:pPr algn="r"/>
              <a:r>
                <a:rPr lang="en-US" sz="1400" b="1" dirty="0">
                  <a:solidFill>
                    <a:schemeClr val="tx1">
                      <a:lumMod val="75000"/>
                      <a:lumOff val="25000"/>
                    </a:schemeClr>
                  </a:solidFill>
                  <a:latin typeface="HelveticaNeueLT Std" panose="020B0604020202020204" pitchFamily="34" charset="0"/>
                </a:rPr>
                <a:t>Chelator </a:t>
              </a:r>
              <a:r>
                <a:rPr lang="en-US" sz="1400" dirty="0">
                  <a:solidFill>
                    <a:schemeClr val="tx1">
                      <a:lumMod val="75000"/>
                      <a:lumOff val="25000"/>
                    </a:schemeClr>
                  </a:solidFill>
                  <a:latin typeface="HelveticaNeueLT Std" panose="020B0604020202020204" pitchFamily="34" charset="0"/>
                </a:rPr>
                <a:t>DOTA</a:t>
              </a:r>
            </a:p>
          </p:txBody>
        </p:sp>
      </p:grpSp>
      <p:grpSp>
        <p:nvGrpSpPr>
          <p:cNvPr id="22" name="Group 21">
            <a:extLst/>
          </p:cNvPr>
          <p:cNvGrpSpPr/>
          <p:nvPr/>
        </p:nvGrpSpPr>
        <p:grpSpPr>
          <a:xfrm>
            <a:off x="472092" y="2151855"/>
            <a:ext cx="2660887" cy="1742459"/>
            <a:chOff x="272841" y="2696909"/>
            <a:chExt cx="2660887" cy="1742459"/>
          </a:xfrm>
        </p:grpSpPr>
        <p:grpSp>
          <p:nvGrpSpPr>
            <p:cNvPr id="23" name="Group 22">
              <a:extLst/>
            </p:cNvPr>
            <p:cNvGrpSpPr/>
            <p:nvPr/>
          </p:nvGrpSpPr>
          <p:grpSpPr>
            <a:xfrm>
              <a:off x="272841" y="2996952"/>
              <a:ext cx="2660887" cy="1442416"/>
              <a:chOff x="272841" y="2996952"/>
              <a:chExt cx="2660887" cy="1442416"/>
            </a:xfrm>
          </p:grpSpPr>
          <p:sp>
            <p:nvSpPr>
              <p:cNvPr id="25" name="TextBox 24">
                <a:extLst/>
              </p:cNvPr>
              <p:cNvSpPr txBox="1"/>
              <p:nvPr/>
            </p:nvSpPr>
            <p:spPr>
              <a:xfrm>
                <a:off x="272841" y="3916148"/>
                <a:ext cx="2660887" cy="523220"/>
              </a:xfrm>
              <a:prstGeom prst="rect">
                <a:avLst/>
              </a:prstGeom>
            </p:spPr>
            <p:txBody>
              <a:bodyPr wrap="square" rtlCol="0">
                <a:spAutoFit/>
              </a:bodyPr>
              <a:lstStyle/>
              <a:p>
                <a:r>
                  <a:rPr lang="en-US" sz="1400" b="1" dirty="0">
                    <a:solidFill>
                      <a:schemeClr val="tx1">
                        <a:lumMod val="75000"/>
                        <a:lumOff val="25000"/>
                      </a:schemeClr>
                    </a:solidFill>
                    <a:latin typeface="HelveticaNeueLT Std" panose="020B0604020202020204" pitchFamily="34" charset="0"/>
                  </a:rPr>
                  <a:t>Radionuclide</a:t>
                </a:r>
                <a:br>
                  <a:rPr lang="en-US" sz="1400" b="1" dirty="0">
                    <a:solidFill>
                      <a:schemeClr val="tx1">
                        <a:lumMod val="75000"/>
                        <a:lumOff val="25000"/>
                      </a:schemeClr>
                    </a:solidFill>
                    <a:latin typeface="HelveticaNeueLT Std" panose="020B0604020202020204" pitchFamily="34" charset="0"/>
                  </a:rPr>
                </a:br>
                <a:r>
                  <a:rPr lang="en-US" sz="1400" dirty="0">
                    <a:solidFill>
                      <a:schemeClr val="tx1">
                        <a:lumMod val="75000"/>
                        <a:lumOff val="25000"/>
                      </a:schemeClr>
                    </a:solidFill>
                    <a:latin typeface="HelveticaNeueLT Std" panose="020B0604020202020204" pitchFamily="34" charset="0"/>
                  </a:rPr>
                  <a:t>Lu 177</a:t>
                </a:r>
              </a:p>
            </p:txBody>
          </p:sp>
          <p:cxnSp>
            <p:nvCxnSpPr>
              <p:cNvPr id="26" name="Straight Connector 25">
                <a:extLst/>
              </p:cNvPr>
              <p:cNvCxnSpPr>
                <a:cxnSpLocks/>
                <a:endCxn id="24" idx="4"/>
              </p:cNvCxnSpPr>
              <p:nvPr/>
            </p:nvCxnSpPr>
            <p:spPr bwMode="auto">
              <a:xfrm flipV="1">
                <a:off x="1644793" y="2996952"/>
                <a:ext cx="458253" cy="991416"/>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grpSp>
        <p:sp>
          <p:nvSpPr>
            <p:cNvPr id="24" name="Oval 23">
              <a:extLst/>
            </p:cNvPr>
            <p:cNvSpPr/>
            <p:nvPr/>
          </p:nvSpPr>
          <p:spPr bwMode="auto">
            <a:xfrm>
              <a:off x="1874520" y="2696909"/>
              <a:ext cx="457052" cy="300043"/>
            </a:xfrm>
            <a:prstGeom prst="ellipse">
              <a:avLst/>
            </a:prstGeom>
            <a:noFill/>
            <a:ln w="190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grpSp>
      <p:pic>
        <p:nvPicPr>
          <p:cNvPr id="27" name="Picture 2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592" y="1129032"/>
            <a:ext cx="2870178" cy="2609400"/>
          </a:xfrm>
          <a:prstGeom prst="rect">
            <a:avLst/>
          </a:prstGeom>
        </p:spPr>
      </p:pic>
    </p:spTree>
    <p:extLst>
      <p:ext uri="{BB962C8B-B14F-4D97-AF65-F5344CB8AC3E}">
        <p14:creationId xmlns:p14="http://schemas.microsoft.com/office/powerpoint/2010/main" val="132196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18</a:t>
            </a:fld>
            <a:endParaRPr lang="en-US" altLang="en-US" dirty="0"/>
          </a:p>
        </p:txBody>
      </p:sp>
      <p:sp>
        <p:nvSpPr>
          <p:cNvPr id="3" name="Title 2"/>
          <p:cNvSpPr>
            <a:spLocks noGrp="1"/>
          </p:cNvSpPr>
          <p:nvPr>
            <p:ph type="title"/>
          </p:nvPr>
        </p:nvSpPr>
        <p:spPr/>
        <p:txBody>
          <a:bodyPr/>
          <a:lstStyle/>
          <a:p>
            <a:r>
              <a:rPr lang="en-US" dirty="0"/>
              <a:t>Mechanism of action</a:t>
            </a:r>
            <a:r>
              <a:rPr lang="en-US" baseline="30000" dirty="0"/>
              <a:t>1</a:t>
            </a:r>
            <a:endParaRPr lang="en-US" dirty="0"/>
          </a:p>
        </p:txBody>
      </p:sp>
      <p:sp>
        <p:nvSpPr>
          <p:cNvPr id="11"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pSp>
        <p:nvGrpSpPr>
          <p:cNvPr id="13" name="Group 12">
            <a:extLst/>
          </p:cNvPr>
          <p:cNvGrpSpPr/>
          <p:nvPr/>
        </p:nvGrpSpPr>
        <p:grpSpPr>
          <a:xfrm>
            <a:off x="1227259" y="1136755"/>
            <a:ext cx="1599297" cy="1493142"/>
            <a:chOff x="1160365" y="2031057"/>
            <a:chExt cx="1599297" cy="1493142"/>
          </a:xfrm>
        </p:grpSpPr>
        <p:pic>
          <p:nvPicPr>
            <p:cNvPr id="14" name="Picture 13">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389" y="2152599"/>
              <a:ext cx="1383273" cy="1371600"/>
            </a:xfrm>
            <a:prstGeom prst="rect">
              <a:avLst/>
            </a:prstGeom>
            <a:ln w="28575">
              <a:solidFill>
                <a:srgbClr val="81B438"/>
              </a:solidFill>
            </a:ln>
          </p:spPr>
        </p:pic>
        <p:sp>
          <p:nvSpPr>
            <p:cNvPr id="15" name="TextBox 14">
              <a:extLst/>
            </p:cNvPr>
            <p:cNvSpPr txBox="1"/>
            <p:nvPr/>
          </p:nvSpPr>
          <p:spPr>
            <a:xfrm>
              <a:off x="1160365" y="2031057"/>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1</a:t>
              </a:r>
            </a:p>
          </p:txBody>
        </p:sp>
      </p:grpSp>
      <p:grpSp>
        <p:nvGrpSpPr>
          <p:cNvPr id="16" name="Group 15">
            <a:extLst/>
          </p:cNvPr>
          <p:cNvGrpSpPr/>
          <p:nvPr/>
        </p:nvGrpSpPr>
        <p:grpSpPr>
          <a:xfrm>
            <a:off x="3673556" y="1136755"/>
            <a:ext cx="1553889" cy="1473399"/>
            <a:chOff x="3985641" y="2031057"/>
            <a:chExt cx="1553889" cy="1473399"/>
          </a:xfrm>
        </p:grpSpPr>
        <p:pic>
          <p:nvPicPr>
            <p:cNvPr id="17" name="Picture 16">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257" y="2132856"/>
              <a:ext cx="1383273" cy="1371600"/>
            </a:xfrm>
            <a:prstGeom prst="rect">
              <a:avLst/>
            </a:prstGeom>
            <a:ln w="28575">
              <a:solidFill>
                <a:srgbClr val="81B438"/>
              </a:solidFill>
            </a:ln>
          </p:spPr>
        </p:pic>
        <p:sp>
          <p:nvSpPr>
            <p:cNvPr id="18" name="TextBox 17">
              <a:extLst/>
            </p:cNvPr>
            <p:cNvSpPr txBox="1"/>
            <p:nvPr/>
          </p:nvSpPr>
          <p:spPr>
            <a:xfrm>
              <a:off x="3985641" y="2031057"/>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2</a:t>
              </a:r>
            </a:p>
          </p:txBody>
        </p:sp>
      </p:grpSp>
      <p:grpSp>
        <p:nvGrpSpPr>
          <p:cNvPr id="19" name="Group 18">
            <a:extLst/>
          </p:cNvPr>
          <p:cNvGrpSpPr/>
          <p:nvPr/>
        </p:nvGrpSpPr>
        <p:grpSpPr>
          <a:xfrm>
            <a:off x="6044753" y="1136755"/>
            <a:ext cx="1593346" cy="1493142"/>
            <a:chOff x="7226485" y="2031057"/>
            <a:chExt cx="1593346" cy="1493142"/>
          </a:xfrm>
        </p:grpSpPr>
        <p:pic>
          <p:nvPicPr>
            <p:cNvPr id="20" name="Picture 19">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231" y="2152599"/>
              <a:ext cx="1371600" cy="1371600"/>
            </a:xfrm>
            <a:prstGeom prst="rect">
              <a:avLst/>
            </a:prstGeom>
            <a:ln w="28575">
              <a:solidFill>
                <a:srgbClr val="81B438"/>
              </a:solidFill>
            </a:ln>
          </p:spPr>
        </p:pic>
        <p:sp>
          <p:nvSpPr>
            <p:cNvPr id="21" name="TextBox 20">
              <a:extLst/>
            </p:cNvPr>
            <p:cNvSpPr txBox="1"/>
            <p:nvPr/>
          </p:nvSpPr>
          <p:spPr>
            <a:xfrm>
              <a:off x="7226485" y="2031057"/>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3</a:t>
              </a:r>
            </a:p>
          </p:txBody>
        </p:sp>
      </p:grpSp>
      <p:grpSp>
        <p:nvGrpSpPr>
          <p:cNvPr id="22" name="Group 21">
            <a:extLst/>
          </p:cNvPr>
          <p:cNvGrpSpPr/>
          <p:nvPr/>
        </p:nvGrpSpPr>
        <p:grpSpPr>
          <a:xfrm>
            <a:off x="1258679" y="3432121"/>
            <a:ext cx="1580079" cy="1565513"/>
            <a:chOff x="2457769" y="4046561"/>
            <a:chExt cx="1580079" cy="1565513"/>
          </a:xfrm>
        </p:grpSpPr>
        <p:pic>
          <p:nvPicPr>
            <p:cNvPr id="23" name="Picture 22">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248" y="4240474"/>
              <a:ext cx="1371600" cy="1371600"/>
            </a:xfrm>
            <a:prstGeom prst="rect">
              <a:avLst/>
            </a:prstGeom>
            <a:ln w="28575">
              <a:solidFill>
                <a:srgbClr val="81B438"/>
              </a:solidFill>
            </a:ln>
          </p:spPr>
        </p:pic>
        <p:sp>
          <p:nvSpPr>
            <p:cNvPr id="24" name="TextBox 23">
              <a:extLst/>
            </p:cNvPr>
            <p:cNvSpPr txBox="1"/>
            <p:nvPr/>
          </p:nvSpPr>
          <p:spPr>
            <a:xfrm>
              <a:off x="2457769" y="4046561"/>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4</a:t>
              </a:r>
            </a:p>
          </p:txBody>
        </p:sp>
      </p:grpSp>
      <p:grpSp>
        <p:nvGrpSpPr>
          <p:cNvPr id="25" name="Group 24">
            <a:extLst/>
          </p:cNvPr>
          <p:cNvGrpSpPr/>
          <p:nvPr/>
        </p:nvGrpSpPr>
        <p:grpSpPr>
          <a:xfrm>
            <a:off x="3636013" y="3411295"/>
            <a:ext cx="1598510" cy="1584677"/>
            <a:chOff x="5849721" y="4067594"/>
            <a:chExt cx="1598510" cy="1584677"/>
          </a:xfrm>
        </p:grpSpPr>
        <p:pic>
          <p:nvPicPr>
            <p:cNvPr id="26" name="Picture 25">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745" y="4280671"/>
              <a:ext cx="1382486" cy="1371600"/>
            </a:xfrm>
            <a:prstGeom prst="rect">
              <a:avLst/>
            </a:prstGeom>
            <a:ln w="28575">
              <a:solidFill>
                <a:srgbClr val="81B438"/>
              </a:solidFill>
            </a:ln>
          </p:spPr>
        </p:pic>
        <p:sp>
          <p:nvSpPr>
            <p:cNvPr id="27" name="TextBox 26">
              <a:extLst/>
            </p:cNvPr>
            <p:cNvSpPr txBox="1"/>
            <p:nvPr/>
          </p:nvSpPr>
          <p:spPr>
            <a:xfrm>
              <a:off x="5849721" y="4067594"/>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5</a:t>
              </a:r>
            </a:p>
          </p:txBody>
        </p:sp>
      </p:grpSp>
      <p:grpSp>
        <p:nvGrpSpPr>
          <p:cNvPr id="28" name="Group 27">
            <a:extLst/>
          </p:cNvPr>
          <p:cNvGrpSpPr/>
          <p:nvPr/>
        </p:nvGrpSpPr>
        <p:grpSpPr>
          <a:xfrm>
            <a:off x="6044753" y="3444060"/>
            <a:ext cx="1598510" cy="1551912"/>
            <a:chOff x="8035010" y="4067594"/>
            <a:chExt cx="1598510" cy="1551912"/>
          </a:xfrm>
        </p:grpSpPr>
        <p:pic>
          <p:nvPicPr>
            <p:cNvPr id="29" name="Picture 28">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1034" y="4247906"/>
              <a:ext cx="1382486" cy="1371600"/>
            </a:xfrm>
            <a:prstGeom prst="rect">
              <a:avLst/>
            </a:prstGeom>
            <a:ln w="28575">
              <a:solidFill>
                <a:srgbClr val="81B438"/>
              </a:solidFill>
            </a:ln>
          </p:spPr>
        </p:pic>
        <p:sp>
          <p:nvSpPr>
            <p:cNvPr id="30" name="TextBox 29">
              <a:extLst/>
            </p:cNvPr>
            <p:cNvSpPr txBox="1"/>
            <p:nvPr/>
          </p:nvSpPr>
          <p:spPr>
            <a:xfrm>
              <a:off x="8035010" y="4067594"/>
              <a:ext cx="432048" cy="432792"/>
            </a:xfrm>
            <a:prstGeom prst="ellipse">
              <a:avLst/>
            </a:prstGeom>
            <a:solidFill>
              <a:srgbClr val="81B438"/>
            </a:solidFill>
            <a:ln w="28575">
              <a:solidFill>
                <a:schemeClr val="bg1"/>
              </a:solidFill>
            </a:ln>
          </p:spPr>
          <p:txBody>
            <a:bodyPr wrap="square" lIns="45720" rIns="45720" rtlCol="0">
              <a:spAutoFit/>
            </a:bodyPr>
            <a:lstStyle/>
            <a:p>
              <a:pPr algn="ctr"/>
              <a:r>
                <a:rPr lang="en-US" sz="1400" b="1" dirty="0">
                  <a:solidFill>
                    <a:schemeClr val="bg1"/>
                  </a:solidFill>
                  <a:latin typeface="HelveticaNeueLT Std" panose="020B0604020202020204" pitchFamily="34" charset="0"/>
                </a:rPr>
                <a:t>6</a:t>
              </a:r>
            </a:p>
          </p:txBody>
        </p:sp>
      </p:grpSp>
      <p:sp>
        <p:nvSpPr>
          <p:cNvPr id="31" name="TextBox 30">
            <a:extLst/>
          </p:cNvPr>
          <p:cNvSpPr txBox="1"/>
          <p:nvPr/>
        </p:nvSpPr>
        <p:spPr>
          <a:xfrm>
            <a:off x="1378837" y="2657411"/>
            <a:ext cx="1459922" cy="276999"/>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Infusion</a:t>
            </a:r>
          </a:p>
        </p:txBody>
      </p:sp>
      <p:sp>
        <p:nvSpPr>
          <p:cNvPr id="32" name="TextBox 31">
            <a:extLst/>
          </p:cNvPr>
          <p:cNvSpPr txBox="1"/>
          <p:nvPr/>
        </p:nvSpPr>
        <p:spPr>
          <a:xfrm>
            <a:off x="3789154" y="2657411"/>
            <a:ext cx="1438291" cy="461665"/>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Concentration in GEP-NET sites</a:t>
            </a:r>
          </a:p>
        </p:txBody>
      </p:sp>
      <p:sp>
        <p:nvSpPr>
          <p:cNvPr id="33" name="TextBox 32">
            <a:extLst/>
          </p:cNvPr>
          <p:cNvSpPr txBox="1"/>
          <p:nvPr/>
        </p:nvSpPr>
        <p:spPr>
          <a:xfrm>
            <a:off x="5818842" y="2657411"/>
            <a:ext cx="2304256" cy="646331"/>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Binding to somatostatin receptors (highest affinity for subtype 2 receptors)</a:t>
            </a:r>
          </a:p>
        </p:txBody>
      </p:sp>
      <p:sp>
        <p:nvSpPr>
          <p:cNvPr id="34" name="TextBox 33">
            <a:extLst/>
          </p:cNvPr>
          <p:cNvSpPr txBox="1"/>
          <p:nvPr/>
        </p:nvSpPr>
        <p:spPr>
          <a:xfrm>
            <a:off x="1413727" y="4990322"/>
            <a:ext cx="1438291" cy="461665"/>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Internalization into tumor cell</a:t>
            </a:r>
          </a:p>
        </p:txBody>
      </p:sp>
      <p:sp>
        <p:nvSpPr>
          <p:cNvPr id="35" name="TextBox 34">
            <a:extLst/>
          </p:cNvPr>
          <p:cNvSpPr txBox="1"/>
          <p:nvPr/>
        </p:nvSpPr>
        <p:spPr>
          <a:xfrm>
            <a:off x="3824134" y="4990322"/>
            <a:ext cx="1438291" cy="461665"/>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Irradiation of tumor cell</a:t>
            </a:r>
          </a:p>
        </p:txBody>
      </p:sp>
      <p:sp>
        <p:nvSpPr>
          <p:cNvPr id="36" name="TextBox 35">
            <a:extLst/>
          </p:cNvPr>
          <p:cNvSpPr txBox="1"/>
          <p:nvPr/>
        </p:nvSpPr>
        <p:spPr>
          <a:xfrm>
            <a:off x="6044754" y="4990322"/>
            <a:ext cx="1862320" cy="461665"/>
          </a:xfrm>
          <a:prstGeom prst="rect">
            <a:avLst/>
          </a:prstGeom>
        </p:spPr>
        <p:txBody>
          <a:bodyPr wrap="square" rtlCol="0">
            <a:spAutoFit/>
          </a:bodyPr>
          <a:lstStyle/>
          <a:p>
            <a:pPr algn="ctr"/>
            <a:r>
              <a:rPr lang="en-US" sz="1200" b="1" dirty="0">
                <a:solidFill>
                  <a:schemeClr val="tx2"/>
                </a:solidFill>
                <a:latin typeface="HelveticaNeueLT Std" panose="020B0604020202020204" pitchFamily="34" charset="0"/>
              </a:rPr>
              <a:t>Radiation causes tumor cell death</a:t>
            </a:r>
          </a:p>
        </p:txBody>
      </p:sp>
    </p:spTree>
    <p:extLst>
      <p:ext uri="{BB962C8B-B14F-4D97-AF65-F5344CB8AC3E}">
        <p14:creationId xmlns:p14="http://schemas.microsoft.com/office/powerpoint/2010/main" val="209045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19</a:t>
            </a:fld>
            <a:endParaRPr lang="en-US" altLang="en-US" dirty="0"/>
          </a:p>
        </p:txBody>
      </p:sp>
      <p:sp>
        <p:nvSpPr>
          <p:cNvPr id="3" name="Title 2"/>
          <p:cNvSpPr>
            <a:spLocks noGrp="1"/>
          </p:cNvSpPr>
          <p:nvPr>
            <p:ph type="title"/>
          </p:nvPr>
        </p:nvSpPr>
        <p:spPr/>
        <p:txBody>
          <a:bodyPr/>
          <a:lstStyle/>
          <a:p>
            <a:r>
              <a:rPr lang="en-US" dirty="0"/>
              <a:t>General precautions</a:t>
            </a:r>
          </a:p>
        </p:txBody>
      </p:sp>
      <p:sp>
        <p:nvSpPr>
          <p:cNvPr id="7" name="Content Placeholder 6"/>
          <p:cNvSpPr>
            <a:spLocks noGrp="1"/>
          </p:cNvSpPr>
          <p:nvPr>
            <p:ph idx="1"/>
          </p:nvPr>
        </p:nvSpPr>
        <p:spPr/>
        <p:txBody>
          <a:bodyPr/>
          <a:lstStyle/>
          <a:p>
            <a:pPr defTabSz="914400"/>
            <a:r>
              <a:rPr lang="en-US" dirty="0"/>
              <a:t>LUTATHERA</a:t>
            </a:r>
            <a:r>
              <a:rPr lang="en-US" baseline="30000" dirty="0"/>
              <a:t>®</a:t>
            </a:r>
            <a:r>
              <a:rPr lang="en-US" dirty="0"/>
              <a:t> (lutetium Lu 177 dotatate) is a radiopharmaceutical</a:t>
            </a:r>
          </a:p>
          <a:p>
            <a:pPr marL="0" indent="0" defTabSz="914400">
              <a:buNone/>
            </a:pPr>
            <a:endParaRPr lang="en-US" dirty="0"/>
          </a:p>
          <a:p>
            <a:pPr defTabSz="914400"/>
            <a:r>
              <a:rPr lang="en-US" dirty="0"/>
              <a:t>Radiopharmaceuticals, including LUTATHERA</a:t>
            </a:r>
            <a:r>
              <a:rPr lang="en-US" baseline="30000" dirty="0"/>
              <a:t>®</a:t>
            </a:r>
            <a:r>
              <a:rPr lang="en-US" dirty="0"/>
              <a:t>, should be used by or under the control of physicians who are qualified by specific training and experience in the safe use and handling of radiopharmaceuticals, and whose experience and training have been approved by the appropriate governmental agency authorized to license the use of radiopharmaceuticals. </a:t>
            </a:r>
          </a:p>
          <a:p>
            <a:pPr defTabSz="914400"/>
            <a:endParaRPr lang="en-US" dirty="0"/>
          </a:p>
          <a:p>
            <a:pPr defTabSz="914400"/>
            <a:r>
              <a:rPr lang="en-US" dirty="0"/>
              <a:t>Minimize radiation exposure during and after treatment with LUTATHERA</a:t>
            </a:r>
            <a:r>
              <a:rPr lang="en-US" baseline="30000" dirty="0"/>
              <a:t>®</a:t>
            </a:r>
            <a:r>
              <a:rPr lang="en-US" dirty="0"/>
              <a:t> consistent with institutional good radiation safety practices and patient management procedures </a:t>
            </a:r>
          </a:p>
          <a:p>
            <a:pPr defTabSz="914400"/>
            <a:endParaRPr lang="en-US" dirty="0"/>
          </a:p>
          <a:p>
            <a:pPr lvl="1"/>
            <a:r>
              <a:rPr lang="en-US" dirty="0"/>
              <a:t>Always follow the principal of ALARA (as low as reasonably achievable) when handling and administering LUTATHERA</a:t>
            </a:r>
            <a:r>
              <a:rPr lang="en-US" baseline="30000" dirty="0"/>
              <a:t>®</a:t>
            </a:r>
          </a:p>
          <a:p>
            <a:pPr lvl="1"/>
            <a:endParaRPr lang="en-US" baseline="30000" dirty="0"/>
          </a:p>
          <a:p>
            <a:pPr lvl="1"/>
            <a:r>
              <a:rPr lang="en-US" dirty="0"/>
              <a:t>Use waterproof gloves and effective radiation shielding when handling LUTATHERA</a:t>
            </a:r>
            <a:r>
              <a:rPr lang="en-US" baseline="30000" dirty="0"/>
              <a:t>®</a:t>
            </a:r>
          </a:p>
          <a:p>
            <a:pPr marL="422041" lvl="1" indent="0">
              <a:buNone/>
            </a:pPr>
            <a:endParaRPr lang="en-US" baseline="30000" dirty="0"/>
          </a:p>
          <a:p>
            <a:endParaRPr lang="en-US" dirty="0"/>
          </a:p>
        </p:txBody>
      </p:sp>
      <p:sp>
        <p:nvSpPr>
          <p:cNvPr id="6" name="Content Placeholder 3"/>
          <p:cNvSpPr txBox="1">
            <a:spLocks/>
          </p:cNvSpPr>
          <p:nvPr/>
        </p:nvSpPr>
        <p:spPr>
          <a:xfrm>
            <a:off x="1371600" y="1066565"/>
            <a:ext cx="7653818" cy="4329212"/>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defTabSz="914400"/>
            <a:endParaRPr lang="en-US" kern="0" dirty="0"/>
          </a:p>
        </p:txBody>
      </p:sp>
      <p:sp>
        <p:nvSpPr>
          <p:cNvPr id="8"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70938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a:t>
            </a:fld>
            <a:endParaRPr lang="en-US" altLang="en-US" dirty="0"/>
          </a:p>
        </p:txBody>
      </p:sp>
      <p:sp>
        <p:nvSpPr>
          <p:cNvPr id="10" name="Title 9"/>
          <p:cNvSpPr>
            <a:spLocks noGrp="1"/>
          </p:cNvSpPr>
          <p:nvPr>
            <p:ph type="title"/>
          </p:nvPr>
        </p:nvSpPr>
        <p:spPr>
          <a:prstGeom prst="rect">
            <a:avLst/>
          </a:prstGeom>
        </p:spPr>
        <p:txBody>
          <a:bodyPr/>
          <a:lstStyle/>
          <a:p>
            <a:r>
              <a:rPr lang="en-US" dirty="0"/>
              <a:t>Disclaimer</a:t>
            </a:r>
            <a:endParaRPr lang="en-US" baseline="30000" dirty="0"/>
          </a:p>
        </p:txBody>
      </p:sp>
      <p:sp>
        <p:nvSpPr>
          <p:cNvPr id="4" name="Content Placeholder 3"/>
          <p:cNvSpPr>
            <a:spLocks noGrp="1"/>
          </p:cNvSpPr>
          <p:nvPr>
            <p:ph idx="1"/>
          </p:nvPr>
        </p:nvSpPr>
        <p:spPr>
          <a:xfrm>
            <a:off x="827902" y="1472960"/>
            <a:ext cx="7378550" cy="4082888"/>
          </a:xfrm>
        </p:spPr>
        <p:txBody>
          <a:bodyPr anchor="ctr"/>
          <a:lstStyle/>
          <a:p>
            <a:pPr marL="0" indent="0" algn="ctr">
              <a:buNone/>
            </a:pPr>
            <a:r>
              <a:rPr lang="en-US" dirty="0"/>
              <a:t>This document is based on publicly available information and is provided for general information purposes only. Your use of this document is at your own risk, and you remain responsible for ensuring that all uses of the document are compliant with applicable laws and regulations. The provision of this document does not constitute legal advice or legal opinions of any kind. No lawyer-client, principal-agent or other relationship of any kind is established between you and Advanced Accelerator Applications (“AAA”) by the provision of this document by AAA. AAA and its affiliates shall not be liable for any damages, losses or causes of action of any nature arising from any use of any of the document or the provision of the document. By using the document in any way, you shall be deemed to agree with and be bound by this disclaimer</a:t>
            </a:r>
          </a:p>
        </p:txBody>
      </p:sp>
    </p:spTree>
    <p:extLst>
      <p:ext uri="{BB962C8B-B14F-4D97-AF65-F5344CB8AC3E}">
        <p14:creationId xmlns:p14="http://schemas.microsoft.com/office/powerpoint/2010/main" val="479005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20</a:t>
            </a:fld>
            <a:endParaRPr lang="en-US" altLang="en-US" dirty="0"/>
          </a:p>
        </p:txBody>
      </p:sp>
      <p:sp>
        <p:nvSpPr>
          <p:cNvPr id="3" name="Title 2"/>
          <p:cNvSpPr>
            <a:spLocks noGrp="1"/>
          </p:cNvSpPr>
          <p:nvPr>
            <p:ph type="title"/>
          </p:nvPr>
        </p:nvSpPr>
        <p:spPr/>
        <p:txBody>
          <a:bodyPr/>
          <a:lstStyle/>
          <a:p>
            <a:r>
              <a:rPr lang="en-US" dirty="0"/>
              <a:t>Radioactive decay</a:t>
            </a:r>
          </a:p>
        </p:txBody>
      </p:sp>
      <p:sp>
        <p:nvSpPr>
          <p:cNvPr id="4" name="Content Placeholder 3"/>
          <p:cNvSpPr>
            <a:spLocks noGrp="1"/>
          </p:cNvSpPr>
          <p:nvPr>
            <p:ph idx="1"/>
          </p:nvPr>
        </p:nvSpPr>
        <p:spPr>
          <a:xfrm>
            <a:off x="234776" y="1472960"/>
            <a:ext cx="4311824" cy="4329212"/>
          </a:xfrm>
        </p:spPr>
        <p:txBody>
          <a:bodyPr/>
          <a:lstStyle/>
          <a:p>
            <a:r>
              <a:rPr lang="en-US" dirty="0"/>
              <a:t>Lutetium (</a:t>
            </a:r>
            <a:r>
              <a:rPr lang="en-US" baseline="30000" dirty="0"/>
              <a:t>177</a:t>
            </a:r>
            <a:r>
              <a:rPr lang="en-US" dirty="0"/>
              <a:t>Lu) decays to stable hafnium (</a:t>
            </a:r>
            <a:r>
              <a:rPr lang="en-US" baseline="30000" dirty="0"/>
              <a:t>177</a:t>
            </a:r>
            <a:r>
              <a:rPr lang="en-US" dirty="0"/>
              <a:t>Hf) with a half-life of ~6.647 days, by emitting β</a:t>
            </a:r>
            <a:r>
              <a:rPr lang="en-US" baseline="30000" dirty="0"/>
              <a:t>- </a:t>
            </a:r>
            <a:r>
              <a:rPr lang="en-US" dirty="0"/>
              <a:t>radiation with a maximum energy of 0.498 MeV and photonic radiations (γ) of 0.208 MeV (11.0%) and 0.113 MeV (6.4%). </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62942119"/>
              </p:ext>
            </p:extLst>
          </p:nvPr>
        </p:nvGraphicFramePr>
        <p:xfrm>
          <a:off x="4729845" y="1315176"/>
          <a:ext cx="3526317" cy="4253980"/>
        </p:xfrm>
        <a:graphic>
          <a:graphicData uri="http://schemas.openxmlformats.org/drawingml/2006/table">
            <a:tbl>
              <a:tblPr firstRow="1" bandRow="1">
                <a:tableStyleId>{5C22544A-7EE6-4342-B048-85BDC9FD1C3A}</a:tableStyleId>
              </a:tblPr>
              <a:tblGrid>
                <a:gridCol w="1117598">
                  <a:extLst>
                    <a:ext uri="{9D8B030D-6E8A-4147-A177-3AD203B41FA5}">
                      <a16:colId xmlns:a16="http://schemas.microsoft.com/office/drawing/2014/main" val="1227567387"/>
                    </a:ext>
                  </a:extLst>
                </a:gridCol>
                <a:gridCol w="939800">
                  <a:extLst>
                    <a:ext uri="{9D8B030D-6E8A-4147-A177-3AD203B41FA5}">
                      <a16:colId xmlns:a16="http://schemas.microsoft.com/office/drawing/2014/main" val="3505152093"/>
                    </a:ext>
                  </a:extLst>
                </a:gridCol>
                <a:gridCol w="723900">
                  <a:extLst>
                    <a:ext uri="{9D8B030D-6E8A-4147-A177-3AD203B41FA5}">
                      <a16:colId xmlns:a16="http://schemas.microsoft.com/office/drawing/2014/main" val="2019279146"/>
                    </a:ext>
                  </a:extLst>
                </a:gridCol>
                <a:gridCol w="745019">
                  <a:extLst>
                    <a:ext uri="{9D8B030D-6E8A-4147-A177-3AD203B41FA5}">
                      <a16:colId xmlns:a16="http://schemas.microsoft.com/office/drawing/2014/main" val="3206148586"/>
                    </a:ext>
                  </a:extLst>
                </a:gridCol>
              </a:tblGrid>
              <a:tr h="574590">
                <a:tc>
                  <a:txBody>
                    <a:bodyPr/>
                    <a:lstStyle/>
                    <a:p>
                      <a:pPr algn="ctr"/>
                      <a:r>
                        <a:rPr lang="en-US" sz="1400" dirty="0">
                          <a:latin typeface="Helvetica Neue"/>
                        </a:rPr>
                        <a:t>Radiation</a:t>
                      </a:r>
                    </a:p>
                  </a:txBody>
                  <a:tcPr/>
                </a:tc>
                <a:tc>
                  <a:txBody>
                    <a:bodyPr/>
                    <a:lstStyle/>
                    <a:p>
                      <a:pPr algn="ctr"/>
                      <a:r>
                        <a:rPr lang="en-US" sz="1400" dirty="0">
                          <a:latin typeface="Helvetica Neue"/>
                        </a:rPr>
                        <a:t>Energy</a:t>
                      </a:r>
                      <a:r>
                        <a:rPr lang="en-US" sz="1400" baseline="0" dirty="0">
                          <a:latin typeface="Helvetica Neue"/>
                        </a:rPr>
                        <a:t> (keV)</a:t>
                      </a:r>
                      <a:endParaRPr lang="en-US" sz="1400" dirty="0">
                        <a:latin typeface="Helvetica Neue"/>
                      </a:endParaRPr>
                    </a:p>
                  </a:txBody>
                  <a:tcPr/>
                </a:tc>
                <a:tc>
                  <a:txBody>
                    <a:bodyPr/>
                    <a:lstStyle/>
                    <a:p>
                      <a:pPr algn="ctr"/>
                      <a:r>
                        <a:rPr lang="en-US" sz="1400" dirty="0">
                          <a:latin typeface="Helvetica Neue"/>
                        </a:rPr>
                        <a:t>Iβ%</a:t>
                      </a:r>
                    </a:p>
                  </a:txBody>
                  <a:tcPr/>
                </a:tc>
                <a:tc>
                  <a:txBody>
                    <a:bodyPr/>
                    <a:lstStyle/>
                    <a:p>
                      <a:pPr algn="ctr"/>
                      <a:r>
                        <a:rPr lang="en-US" sz="1400" dirty="0">
                          <a:latin typeface="Helvetica Neue"/>
                        </a:rPr>
                        <a:t>Iγ%</a:t>
                      </a:r>
                    </a:p>
                  </a:txBody>
                  <a:tcPr/>
                </a:tc>
                <a:extLst>
                  <a:ext uri="{0D108BD9-81ED-4DB2-BD59-A6C34878D82A}">
                    <a16:rowId xmlns:a16="http://schemas.microsoft.com/office/drawing/2014/main" val="2658926954"/>
                  </a:ext>
                </a:extLst>
              </a:tr>
              <a:tr h="367939">
                <a:tc>
                  <a:txBody>
                    <a:bodyPr/>
                    <a:lstStyle/>
                    <a:p>
                      <a:r>
                        <a:rPr lang="en-US" sz="1400" dirty="0">
                          <a:latin typeface="Helvetica Neue"/>
                        </a:rPr>
                        <a:t>β</a:t>
                      </a:r>
                      <a:r>
                        <a:rPr lang="en-US" sz="1400" baseline="30000" dirty="0">
                          <a:latin typeface="Helvetica Neue"/>
                        </a:rPr>
                        <a:t>-</a:t>
                      </a:r>
                    </a:p>
                  </a:txBody>
                  <a:tcPr/>
                </a:tc>
                <a:tc>
                  <a:txBody>
                    <a:bodyPr/>
                    <a:lstStyle/>
                    <a:p>
                      <a:pPr algn="ctr"/>
                      <a:r>
                        <a:rPr lang="en-US" sz="1400" dirty="0">
                          <a:latin typeface="Helvetica Neue"/>
                        </a:rPr>
                        <a:t>176.5</a:t>
                      </a:r>
                    </a:p>
                  </a:txBody>
                  <a:tcPr/>
                </a:tc>
                <a:tc>
                  <a:txBody>
                    <a:bodyPr/>
                    <a:lstStyle/>
                    <a:p>
                      <a:pPr algn="ctr"/>
                      <a:r>
                        <a:rPr lang="en-US" sz="1400" dirty="0">
                          <a:latin typeface="Helvetica Neue"/>
                        </a:rPr>
                        <a:t>12.2</a:t>
                      </a:r>
                    </a:p>
                  </a:txBody>
                  <a:tcPr/>
                </a:tc>
                <a:tc>
                  <a:txBody>
                    <a:bodyPr/>
                    <a:lstStyle/>
                    <a:p>
                      <a:pPr algn="ctr"/>
                      <a:endParaRPr lang="en-US" sz="1400" dirty="0">
                        <a:latin typeface="Helvetica Neue"/>
                      </a:endParaRPr>
                    </a:p>
                  </a:txBody>
                  <a:tcPr/>
                </a:tc>
                <a:extLst>
                  <a:ext uri="{0D108BD9-81ED-4DB2-BD59-A6C34878D82A}">
                    <a16:rowId xmlns:a16="http://schemas.microsoft.com/office/drawing/2014/main" val="3475044492"/>
                  </a:ext>
                </a:extLst>
              </a:tr>
              <a:tr h="367939">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dirty="0">
                          <a:latin typeface="Helvetica Neue"/>
                        </a:rPr>
                        <a:t>β</a:t>
                      </a:r>
                      <a:r>
                        <a:rPr lang="en-US" sz="1400" baseline="30000" dirty="0">
                          <a:latin typeface="Helvetica Neue"/>
                        </a:rPr>
                        <a:t>-</a:t>
                      </a:r>
                    </a:p>
                  </a:txBody>
                  <a:tcPr/>
                </a:tc>
                <a:tc>
                  <a:txBody>
                    <a:bodyPr/>
                    <a:lstStyle/>
                    <a:p>
                      <a:pPr algn="ctr"/>
                      <a:r>
                        <a:rPr lang="en-US" sz="1400" dirty="0">
                          <a:latin typeface="Helvetica Neue"/>
                        </a:rPr>
                        <a:t>248.1</a:t>
                      </a:r>
                    </a:p>
                  </a:txBody>
                  <a:tcPr/>
                </a:tc>
                <a:tc>
                  <a:txBody>
                    <a:bodyPr/>
                    <a:lstStyle/>
                    <a:p>
                      <a:pPr algn="ctr"/>
                      <a:r>
                        <a:rPr lang="en-US" sz="1400" dirty="0">
                          <a:latin typeface="Helvetica Neue"/>
                        </a:rPr>
                        <a:t>0.05</a:t>
                      </a:r>
                    </a:p>
                  </a:txBody>
                  <a:tcPr/>
                </a:tc>
                <a:tc>
                  <a:txBody>
                    <a:bodyPr/>
                    <a:lstStyle/>
                    <a:p>
                      <a:pPr algn="ctr"/>
                      <a:endParaRPr lang="en-US" sz="1400" dirty="0">
                        <a:latin typeface="Helvetica Neue"/>
                      </a:endParaRPr>
                    </a:p>
                  </a:txBody>
                  <a:tcPr/>
                </a:tc>
                <a:extLst>
                  <a:ext uri="{0D108BD9-81ED-4DB2-BD59-A6C34878D82A}">
                    <a16:rowId xmlns:a16="http://schemas.microsoft.com/office/drawing/2014/main" val="2224594343"/>
                  </a:ext>
                </a:extLst>
              </a:tr>
              <a:tr h="367939">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dirty="0">
                          <a:latin typeface="Helvetica Neue"/>
                        </a:rPr>
                        <a:t>β</a:t>
                      </a:r>
                      <a:r>
                        <a:rPr lang="en-US" sz="1400" baseline="30000" dirty="0">
                          <a:latin typeface="Helvetica Neue"/>
                        </a:rPr>
                        <a:t>-</a:t>
                      </a:r>
                    </a:p>
                  </a:txBody>
                  <a:tcPr/>
                </a:tc>
                <a:tc>
                  <a:txBody>
                    <a:bodyPr/>
                    <a:lstStyle/>
                    <a:p>
                      <a:pPr algn="ctr"/>
                      <a:r>
                        <a:rPr lang="en-US" sz="1400" dirty="0">
                          <a:latin typeface="Helvetica Neue"/>
                        </a:rPr>
                        <a:t>384.9</a:t>
                      </a:r>
                    </a:p>
                  </a:txBody>
                  <a:tcPr/>
                </a:tc>
                <a:tc>
                  <a:txBody>
                    <a:bodyPr/>
                    <a:lstStyle/>
                    <a:p>
                      <a:pPr algn="ctr"/>
                      <a:r>
                        <a:rPr lang="en-US" sz="1400" dirty="0">
                          <a:latin typeface="Helvetica Neue"/>
                        </a:rPr>
                        <a:t>9.1</a:t>
                      </a:r>
                    </a:p>
                  </a:txBody>
                  <a:tcPr/>
                </a:tc>
                <a:tc>
                  <a:txBody>
                    <a:bodyPr/>
                    <a:lstStyle/>
                    <a:p>
                      <a:pPr algn="ctr"/>
                      <a:endParaRPr lang="en-US" sz="1400" dirty="0">
                        <a:latin typeface="Helvetica Neue"/>
                      </a:endParaRPr>
                    </a:p>
                  </a:txBody>
                  <a:tcPr/>
                </a:tc>
                <a:extLst>
                  <a:ext uri="{0D108BD9-81ED-4DB2-BD59-A6C34878D82A}">
                    <a16:rowId xmlns:a16="http://schemas.microsoft.com/office/drawing/2014/main" val="2654631215"/>
                  </a:ext>
                </a:extLst>
              </a:tr>
              <a:tr h="367939">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dirty="0">
                          <a:latin typeface="Helvetica Neue"/>
                        </a:rPr>
                        <a:t>β</a:t>
                      </a:r>
                      <a:r>
                        <a:rPr lang="en-US" sz="1400" baseline="30000" dirty="0">
                          <a:latin typeface="Helvetica Neue"/>
                        </a:rPr>
                        <a:t>-</a:t>
                      </a:r>
                    </a:p>
                  </a:txBody>
                  <a:tcPr/>
                </a:tc>
                <a:tc>
                  <a:txBody>
                    <a:bodyPr/>
                    <a:lstStyle/>
                    <a:p>
                      <a:pPr algn="ctr"/>
                      <a:r>
                        <a:rPr lang="en-US" sz="1400" dirty="0">
                          <a:latin typeface="Helvetica Neue"/>
                        </a:rPr>
                        <a:t>497.8</a:t>
                      </a:r>
                    </a:p>
                  </a:txBody>
                  <a:tcPr/>
                </a:tc>
                <a:tc>
                  <a:txBody>
                    <a:bodyPr/>
                    <a:lstStyle/>
                    <a:p>
                      <a:pPr algn="ctr"/>
                      <a:r>
                        <a:rPr lang="en-US" sz="1400" dirty="0">
                          <a:latin typeface="Helvetica Neue"/>
                        </a:rPr>
                        <a:t>78.6</a:t>
                      </a:r>
                    </a:p>
                  </a:txBody>
                  <a:tcPr/>
                </a:tc>
                <a:tc>
                  <a:txBody>
                    <a:bodyPr/>
                    <a:lstStyle/>
                    <a:p>
                      <a:pPr algn="ctr"/>
                      <a:endParaRPr lang="en-US" sz="1400" dirty="0">
                        <a:latin typeface="Helvetica Neue"/>
                      </a:endParaRPr>
                    </a:p>
                  </a:txBody>
                  <a:tcPr/>
                </a:tc>
                <a:extLst>
                  <a:ext uri="{0D108BD9-81ED-4DB2-BD59-A6C34878D82A}">
                    <a16:rowId xmlns:a16="http://schemas.microsoft.com/office/drawing/2014/main" val="1488759167"/>
                  </a:ext>
                </a:extLst>
              </a:tr>
              <a:tr h="367939">
                <a:tc>
                  <a:txBody>
                    <a:bodyPr/>
                    <a:lstStyle/>
                    <a:p>
                      <a:r>
                        <a:rPr lang="en-US" sz="1400" dirty="0">
                          <a:latin typeface="Helvetica Neue"/>
                        </a:rPr>
                        <a:t>γ</a:t>
                      </a:r>
                    </a:p>
                  </a:txBody>
                  <a:tcPr/>
                </a:tc>
                <a:tc>
                  <a:txBody>
                    <a:bodyPr/>
                    <a:lstStyle/>
                    <a:p>
                      <a:pPr algn="ctr"/>
                      <a:r>
                        <a:rPr lang="en-US" sz="1400" dirty="0">
                          <a:latin typeface="Helvetica Neue"/>
                        </a:rPr>
                        <a:t>71.6</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0.15</a:t>
                      </a:r>
                    </a:p>
                  </a:txBody>
                  <a:tcPr/>
                </a:tc>
                <a:extLst>
                  <a:ext uri="{0D108BD9-81ED-4DB2-BD59-A6C34878D82A}">
                    <a16:rowId xmlns:a16="http://schemas.microsoft.com/office/drawing/2014/main" val="1306217968"/>
                  </a:ext>
                </a:extLst>
              </a:tr>
              <a:tr h="367939">
                <a:tc>
                  <a:txBody>
                    <a:bodyPr/>
                    <a:lstStyle/>
                    <a:p>
                      <a:r>
                        <a:rPr lang="en-US" sz="1400" dirty="0">
                          <a:latin typeface="Helvetica Neue"/>
                        </a:rPr>
                        <a:t>γ</a:t>
                      </a:r>
                    </a:p>
                  </a:txBody>
                  <a:tcPr/>
                </a:tc>
                <a:tc>
                  <a:txBody>
                    <a:bodyPr/>
                    <a:lstStyle/>
                    <a:p>
                      <a:pPr algn="ctr"/>
                      <a:r>
                        <a:rPr lang="en-US" sz="1400" dirty="0">
                          <a:latin typeface="Helvetica Neue"/>
                        </a:rPr>
                        <a:t>112.9</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6.40</a:t>
                      </a:r>
                    </a:p>
                  </a:txBody>
                  <a:tcPr/>
                </a:tc>
                <a:extLst>
                  <a:ext uri="{0D108BD9-81ED-4DB2-BD59-A6C34878D82A}">
                    <a16:rowId xmlns:a16="http://schemas.microsoft.com/office/drawing/2014/main" val="1144082069"/>
                  </a:ext>
                </a:extLst>
              </a:tr>
              <a:tr h="367939">
                <a:tc>
                  <a:txBody>
                    <a:bodyPr/>
                    <a:lstStyle/>
                    <a:p>
                      <a:r>
                        <a:rPr lang="en-US" sz="1400" dirty="0">
                          <a:latin typeface="Helvetica Neue"/>
                        </a:rPr>
                        <a:t>γ</a:t>
                      </a:r>
                    </a:p>
                  </a:txBody>
                  <a:tcPr/>
                </a:tc>
                <a:tc>
                  <a:txBody>
                    <a:bodyPr/>
                    <a:lstStyle/>
                    <a:p>
                      <a:pPr algn="ctr"/>
                      <a:r>
                        <a:rPr lang="en-US" sz="1400" dirty="0">
                          <a:latin typeface="Helvetica Neue"/>
                        </a:rPr>
                        <a:t>136.7</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0.05</a:t>
                      </a:r>
                    </a:p>
                  </a:txBody>
                  <a:tcPr/>
                </a:tc>
                <a:extLst>
                  <a:ext uri="{0D108BD9-81ED-4DB2-BD59-A6C34878D82A}">
                    <a16:rowId xmlns:a16="http://schemas.microsoft.com/office/drawing/2014/main" val="2392430815"/>
                  </a:ext>
                </a:extLst>
              </a:tr>
              <a:tr h="367939">
                <a:tc>
                  <a:txBody>
                    <a:bodyPr/>
                    <a:lstStyle/>
                    <a:p>
                      <a:r>
                        <a:rPr lang="en-US" sz="1400" dirty="0">
                          <a:latin typeface="Helvetica Neue"/>
                        </a:rPr>
                        <a:t>γ</a:t>
                      </a:r>
                    </a:p>
                  </a:txBody>
                  <a:tcPr/>
                </a:tc>
                <a:tc>
                  <a:txBody>
                    <a:bodyPr/>
                    <a:lstStyle/>
                    <a:p>
                      <a:pPr algn="ctr"/>
                      <a:r>
                        <a:rPr lang="en-US" sz="1400" dirty="0">
                          <a:latin typeface="Helvetica Neue"/>
                        </a:rPr>
                        <a:t>208.4</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11.0</a:t>
                      </a:r>
                    </a:p>
                  </a:txBody>
                  <a:tcPr/>
                </a:tc>
                <a:extLst>
                  <a:ext uri="{0D108BD9-81ED-4DB2-BD59-A6C34878D82A}">
                    <a16:rowId xmlns:a16="http://schemas.microsoft.com/office/drawing/2014/main" val="3202444037"/>
                  </a:ext>
                </a:extLst>
              </a:tr>
              <a:tr h="367939">
                <a:tc>
                  <a:txBody>
                    <a:bodyPr/>
                    <a:lstStyle/>
                    <a:p>
                      <a:r>
                        <a:rPr lang="en-US" sz="1400" dirty="0">
                          <a:latin typeface="Helvetica Neue"/>
                        </a:rPr>
                        <a:t>γ</a:t>
                      </a:r>
                    </a:p>
                  </a:txBody>
                  <a:tcPr/>
                </a:tc>
                <a:tc>
                  <a:txBody>
                    <a:bodyPr/>
                    <a:lstStyle/>
                    <a:p>
                      <a:pPr algn="ctr"/>
                      <a:r>
                        <a:rPr lang="en-US" sz="1400" dirty="0">
                          <a:latin typeface="Helvetica Neue"/>
                        </a:rPr>
                        <a:t>249.7</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0.21</a:t>
                      </a:r>
                    </a:p>
                  </a:txBody>
                  <a:tcPr/>
                </a:tc>
                <a:extLst>
                  <a:ext uri="{0D108BD9-81ED-4DB2-BD59-A6C34878D82A}">
                    <a16:rowId xmlns:a16="http://schemas.microsoft.com/office/drawing/2014/main" val="2967762003"/>
                  </a:ext>
                </a:extLst>
              </a:tr>
              <a:tr h="367939">
                <a:tc>
                  <a:txBody>
                    <a:bodyPr/>
                    <a:lstStyle/>
                    <a:p>
                      <a:r>
                        <a:rPr lang="en-US" sz="1400" dirty="0">
                          <a:latin typeface="Helvetica Neue"/>
                        </a:rPr>
                        <a:t>γ</a:t>
                      </a:r>
                    </a:p>
                  </a:txBody>
                  <a:tcPr/>
                </a:tc>
                <a:tc>
                  <a:txBody>
                    <a:bodyPr/>
                    <a:lstStyle/>
                    <a:p>
                      <a:pPr algn="ctr"/>
                      <a:r>
                        <a:rPr lang="en-US" sz="1400" dirty="0">
                          <a:latin typeface="Helvetica Neue"/>
                        </a:rPr>
                        <a:t>321.3</a:t>
                      </a:r>
                    </a:p>
                  </a:txBody>
                  <a:tcPr/>
                </a:tc>
                <a:tc>
                  <a:txBody>
                    <a:bodyPr/>
                    <a:lstStyle/>
                    <a:p>
                      <a:pPr algn="ctr"/>
                      <a:endParaRPr lang="en-US" sz="1400" dirty="0">
                        <a:latin typeface="Helvetica Neue"/>
                      </a:endParaRPr>
                    </a:p>
                  </a:txBody>
                  <a:tcPr/>
                </a:tc>
                <a:tc>
                  <a:txBody>
                    <a:bodyPr/>
                    <a:lstStyle/>
                    <a:p>
                      <a:pPr algn="ctr"/>
                      <a:r>
                        <a:rPr lang="en-US" sz="1400" dirty="0">
                          <a:latin typeface="Helvetica Neue"/>
                        </a:rPr>
                        <a:t>0.22</a:t>
                      </a:r>
                    </a:p>
                  </a:txBody>
                  <a:tcPr/>
                </a:tc>
                <a:extLst>
                  <a:ext uri="{0D108BD9-81ED-4DB2-BD59-A6C34878D82A}">
                    <a16:rowId xmlns:a16="http://schemas.microsoft.com/office/drawing/2014/main" val="200199715"/>
                  </a:ext>
                </a:extLst>
              </a:tr>
            </a:tbl>
          </a:graphicData>
        </a:graphic>
      </p:graphicFrame>
      <p:sp>
        <p:nvSpPr>
          <p:cNvPr id="8"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282738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21</a:t>
            </a:fld>
            <a:endParaRPr lang="en-US" altLang="en-US" dirty="0"/>
          </a:p>
        </p:txBody>
      </p:sp>
      <p:sp>
        <p:nvSpPr>
          <p:cNvPr id="3" name="Title 2"/>
          <p:cNvSpPr>
            <a:spLocks noGrp="1"/>
          </p:cNvSpPr>
          <p:nvPr>
            <p:ph type="title"/>
          </p:nvPr>
        </p:nvSpPr>
        <p:spPr/>
        <p:txBody>
          <a:bodyPr/>
          <a:lstStyle/>
          <a:p>
            <a:r>
              <a:rPr lang="en-US" dirty="0"/>
              <a:t>Absorbed radiation doses to organs</a:t>
            </a:r>
          </a:p>
        </p:txBody>
      </p:sp>
      <p:sp>
        <p:nvSpPr>
          <p:cNvPr id="11" name="Content Placeholder 3"/>
          <p:cNvSpPr>
            <a:spLocks noGrp="1"/>
          </p:cNvSpPr>
          <p:nvPr>
            <p:ph idx="1"/>
          </p:nvPr>
        </p:nvSpPr>
        <p:spPr>
          <a:xfrm>
            <a:off x="234776" y="5232160"/>
            <a:ext cx="8198024" cy="584440"/>
          </a:xfrm>
        </p:spPr>
        <p:txBody>
          <a:bodyPr/>
          <a:lstStyle/>
          <a:p>
            <a:r>
              <a:rPr lang="en-US" dirty="0"/>
              <a:t>The maximum penetration in tissue is 2.2 mm and the mean penetration is 0.67 mm. </a:t>
            </a:r>
          </a:p>
          <a:p>
            <a:endParaRPr lang="en-US" dirty="0"/>
          </a:p>
        </p:txBody>
      </p:sp>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10" name="Table 9"/>
          <p:cNvGraphicFramePr>
            <a:graphicFrameLocks noGrp="1"/>
          </p:cNvGraphicFramePr>
          <p:nvPr>
            <p:extLst>
              <p:ext uri="{D42A27DB-BD31-4B8C-83A1-F6EECF244321}">
                <p14:modId xmlns:p14="http://schemas.microsoft.com/office/powerpoint/2010/main" val="613678869"/>
              </p:ext>
            </p:extLst>
          </p:nvPr>
        </p:nvGraphicFramePr>
        <p:xfrm>
          <a:off x="877429" y="961550"/>
          <a:ext cx="7322797" cy="3909428"/>
        </p:xfrm>
        <a:graphic>
          <a:graphicData uri="http://schemas.openxmlformats.org/drawingml/2006/table">
            <a:tbl>
              <a:tblPr firstRow="1" bandRow="1">
                <a:tableStyleId>{5C22544A-7EE6-4342-B048-85BDC9FD1C3A}</a:tableStyleId>
              </a:tblPr>
              <a:tblGrid>
                <a:gridCol w="1579025">
                  <a:extLst>
                    <a:ext uri="{9D8B030D-6E8A-4147-A177-3AD203B41FA5}">
                      <a16:colId xmlns:a16="http://schemas.microsoft.com/office/drawing/2014/main" val="1227567387"/>
                    </a:ext>
                  </a:extLst>
                </a:gridCol>
                <a:gridCol w="1435943">
                  <a:extLst>
                    <a:ext uri="{9D8B030D-6E8A-4147-A177-3AD203B41FA5}">
                      <a16:colId xmlns:a16="http://schemas.microsoft.com/office/drawing/2014/main" val="3505152093"/>
                    </a:ext>
                  </a:extLst>
                </a:gridCol>
                <a:gridCol w="1435943">
                  <a:extLst>
                    <a:ext uri="{9D8B030D-6E8A-4147-A177-3AD203B41FA5}">
                      <a16:colId xmlns:a16="http://schemas.microsoft.com/office/drawing/2014/main" val="2019279146"/>
                    </a:ext>
                  </a:extLst>
                </a:gridCol>
                <a:gridCol w="1435943">
                  <a:extLst>
                    <a:ext uri="{9D8B030D-6E8A-4147-A177-3AD203B41FA5}">
                      <a16:colId xmlns:a16="http://schemas.microsoft.com/office/drawing/2014/main" val="3206148586"/>
                    </a:ext>
                  </a:extLst>
                </a:gridCol>
                <a:gridCol w="1435943">
                  <a:extLst>
                    <a:ext uri="{9D8B030D-6E8A-4147-A177-3AD203B41FA5}">
                      <a16:colId xmlns:a16="http://schemas.microsoft.com/office/drawing/2014/main" val="2254861031"/>
                    </a:ext>
                  </a:extLst>
                </a:gridCol>
              </a:tblGrid>
              <a:tr h="343268">
                <a:tc>
                  <a:txBody>
                    <a:bodyPr/>
                    <a:lstStyle/>
                    <a:p>
                      <a:pPr algn="ctr"/>
                      <a:endParaRPr lang="en-US" sz="900" dirty="0">
                        <a:latin typeface="Helvetica Neue"/>
                      </a:endParaRPr>
                    </a:p>
                  </a:txBody>
                  <a:tcPr marR="0" marT="0" marB="0">
                    <a:noFill/>
                  </a:tcPr>
                </a:tc>
                <a:tc gridSpan="2">
                  <a:txBody>
                    <a:bodyPr/>
                    <a:lstStyle/>
                    <a:p>
                      <a:pPr algn="ctr"/>
                      <a:r>
                        <a:rPr lang="en-US" sz="900" dirty="0">
                          <a:latin typeface="Helvetica Neue"/>
                        </a:rPr>
                        <a:t>Absorbed dose per activity (Gy/GBq)</a:t>
                      </a:r>
                      <a:r>
                        <a:rPr lang="en-US" sz="900" baseline="0" dirty="0">
                          <a:latin typeface="Helvetica Neue"/>
                        </a:rPr>
                        <a:t> (N=20)</a:t>
                      </a:r>
                      <a:endParaRPr lang="en-US" sz="900" dirty="0">
                        <a:latin typeface="Helvetica Neue"/>
                      </a:endParaRPr>
                    </a:p>
                  </a:txBody>
                  <a:tcPr marR="0" marT="0" marB="0" anchor="ctr"/>
                </a:tc>
                <a:tc hMerge="1">
                  <a:txBody>
                    <a:bodyPr/>
                    <a:lstStyle/>
                    <a:p>
                      <a:pPr algn="ctr"/>
                      <a:endParaRPr lang="en-US" sz="1400" dirty="0">
                        <a:latin typeface="Helvetica Neue"/>
                      </a:endParaRPr>
                    </a:p>
                  </a:txBody>
                  <a:tcPr/>
                </a:tc>
                <a:tc gridSpan="2">
                  <a:txBody>
                    <a:bodyPr/>
                    <a:lstStyle/>
                    <a:p>
                      <a:pPr algn="ctr"/>
                      <a:r>
                        <a:rPr lang="en-US" sz="900" dirty="0">
                          <a:latin typeface="Helvetica Neue"/>
                        </a:rPr>
                        <a:t>Calculated</a:t>
                      </a:r>
                      <a:r>
                        <a:rPr lang="en-US" sz="900" baseline="0" dirty="0">
                          <a:latin typeface="Helvetica Neue"/>
                        </a:rPr>
                        <a:t> absorbed dose for 4 X 7.4 GBq (29.6 GBq cumulative activity) (Gy)</a:t>
                      </a:r>
                      <a:endParaRPr lang="en-US" sz="900" dirty="0">
                        <a:latin typeface="Helvetica Neue"/>
                      </a:endParaRPr>
                    </a:p>
                  </a:txBody>
                  <a:tcPr marR="0" marT="0" marB="0" anchor="ctr"/>
                </a:tc>
                <a:tc hMerge="1">
                  <a:txBody>
                    <a:bodyPr/>
                    <a:lstStyle/>
                    <a:p>
                      <a:pPr algn="ctr"/>
                      <a:endParaRPr lang="en-US" sz="1400" dirty="0">
                        <a:latin typeface="Helvetica Neue"/>
                      </a:endParaRPr>
                    </a:p>
                  </a:txBody>
                  <a:tcPr anchor="ctr"/>
                </a:tc>
                <a:extLst>
                  <a:ext uri="{0D108BD9-81ED-4DB2-BD59-A6C34878D82A}">
                    <a16:rowId xmlns:a16="http://schemas.microsoft.com/office/drawing/2014/main" val="2658926954"/>
                  </a:ext>
                </a:extLst>
              </a:tr>
              <a:tr h="123840">
                <a:tc>
                  <a:txBody>
                    <a:bodyPr/>
                    <a:lstStyle/>
                    <a:p>
                      <a:pPr algn="l"/>
                      <a:r>
                        <a:rPr lang="en-US" sz="900" b="1" dirty="0">
                          <a:solidFill>
                            <a:schemeClr val="bg1"/>
                          </a:solidFill>
                          <a:latin typeface="Helvetica Neue"/>
                        </a:rPr>
                        <a:t>Organ</a:t>
                      </a:r>
                    </a:p>
                  </a:txBody>
                  <a:tcPr marR="0" marT="0" marB="0" anchor="ctr">
                    <a:solidFill>
                      <a:srgbClr val="95C154"/>
                    </a:solidFill>
                  </a:tcPr>
                </a:tc>
                <a:tc>
                  <a:txBody>
                    <a:bodyPr/>
                    <a:lstStyle/>
                    <a:p>
                      <a:pPr algn="ctr"/>
                      <a:r>
                        <a:rPr lang="en-US" sz="900" b="1" dirty="0">
                          <a:solidFill>
                            <a:schemeClr val="bg1"/>
                          </a:solidFill>
                          <a:latin typeface="Helvetica Neue"/>
                        </a:rPr>
                        <a:t>Mean</a:t>
                      </a:r>
                    </a:p>
                  </a:txBody>
                  <a:tcPr marR="0" marT="0" marB="0" anchor="ctr">
                    <a:solidFill>
                      <a:srgbClr val="95C154"/>
                    </a:solidFill>
                  </a:tcPr>
                </a:tc>
                <a:tc>
                  <a:txBody>
                    <a:bodyPr/>
                    <a:lstStyle/>
                    <a:p>
                      <a:pPr algn="ctr"/>
                      <a:r>
                        <a:rPr lang="en-US" sz="900" b="1" dirty="0">
                          <a:solidFill>
                            <a:schemeClr val="bg1"/>
                          </a:solidFill>
                          <a:latin typeface="Helvetica Neue"/>
                        </a:rPr>
                        <a:t>SD</a:t>
                      </a:r>
                    </a:p>
                  </a:txBody>
                  <a:tcPr marR="0" marT="0" marB="0" anchor="ctr">
                    <a:solidFill>
                      <a:srgbClr val="95C154"/>
                    </a:solidFill>
                  </a:tcPr>
                </a:tc>
                <a:tc>
                  <a:txBody>
                    <a:bodyPr/>
                    <a:lstStyle/>
                    <a:p>
                      <a:pPr algn="ctr"/>
                      <a:r>
                        <a:rPr lang="en-US" sz="900" b="1" dirty="0">
                          <a:solidFill>
                            <a:schemeClr val="bg1"/>
                          </a:solidFill>
                          <a:latin typeface="Helvetica Neue"/>
                        </a:rPr>
                        <a:t>Mean</a:t>
                      </a:r>
                    </a:p>
                  </a:txBody>
                  <a:tcPr marR="0" marT="0" marB="0" anchor="ctr">
                    <a:solidFill>
                      <a:srgbClr val="95C154"/>
                    </a:solidFill>
                  </a:tcPr>
                </a:tc>
                <a:tc>
                  <a:txBody>
                    <a:bodyPr/>
                    <a:lstStyle/>
                    <a:p>
                      <a:pPr algn="ctr"/>
                      <a:r>
                        <a:rPr lang="en-US" sz="900" b="1" dirty="0">
                          <a:solidFill>
                            <a:schemeClr val="bg1"/>
                          </a:solidFill>
                          <a:latin typeface="Helvetica Neue"/>
                        </a:rPr>
                        <a:t>SD</a:t>
                      </a:r>
                    </a:p>
                  </a:txBody>
                  <a:tcPr marR="0" marT="0" marB="0" anchor="ctr">
                    <a:solidFill>
                      <a:srgbClr val="95C154"/>
                    </a:solidFill>
                  </a:tcPr>
                </a:tc>
                <a:extLst>
                  <a:ext uri="{0D108BD9-81ED-4DB2-BD59-A6C34878D82A}">
                    <a16:rowId xmlns:a16="http://schemas.microsoft.com/office/drawing/2014/main" val="111730517"/>
                  </a:ext>
                </a:extLst>
              </a:tr>
              <a:tr h="134826">
                <a:tc>
                  <a:txBody>
                    <a:bodyPr/>
                    <a:lstStyle/>
                    <a:p>
                      <a:r>
                        <a:rPr lang="en-US" sz="900" baseline="0" dirty="0">
                          <a:solidFill>
                            <a:schemeClr val="tx1">
                              <a:lumMod val="75000"/>
                              <a:lumOff val="25000"/>
                            </a:schemeClr>
                          </a:solidFill>
                          <a:latin typeface="Helvetica Neue"/>
                        </a:rPr>
                        <a:t>Adrenals</a:t>
                      </a:r>
                    </a:p>
                  </a:txBody>
                  <a:tcPr marR="0" marT="0" marB="0" anchor="ctr"/>
                </a:tc>
                <a:tc>
                  <a:txBody>
                    <a:bodyPr/>
                    <a:lstStyle/>
                    <a:p>
                      <a:pPr algn="ctr"/>
                      <a:r>
                        <a:rPr lang="en-US" sz="900" baseline="0" dirty="0">
                          <a:solidFill>
                            <a:schemeClr val="tx1">
                              <a:lumMod val="75000"/>
                              <a:lumOff val="25000"/>
                            </a:schemeClr>
                          </a:solidFill>
                          <a:latin typeface="Helvetica Neue"/>
                        </a:rPr>
                        <a:t>0.037</a:t>
                      </a:r>
                    </a:p>
                  </a:txBody>
                  <a:tcPr marR="0" marT="0" marB="0"/>
                </a:tc>
                <a:tc>
                  <a:txBody>
                    <a:bodyPr/>
                    <a:lstStyle/>
                    <a:p>
                      <a:pPr algn="ctr"/>
                      <a:r>
                        <a:rPr lang="en-US" sz="900" baseline="0" dirty="0">
                          <a:solidFill>
                            <a:schemeClr val="tx1">
                              <a:lumMod val="75000"/>
                              <a:lumOff val="25000"/>
                            </a:schemeClr>
                          </a:solidFill>
                          <a:latin typeface="Helvetica Neue"/>
                        </a:rPr>
                        <a:t>0.016</a:t>
                      </a:r>
                    </a:p>
                  </a:txBody>
                  <a:tcPr marR="0" marT="0" marB="0"/>
                </a:tc>
                <a:tc>
                  <a:txBody>
                    <a:bodyPr/>
                    <a:lstStyle/>
                    <a:p>
                      <a:pPr algn="ctr"/>
                      <a:r>
                        <a:rPr lang="en-US" sz="900" baseline="0" dirty="0">
                          <a:solidFill>
                            <a:schemeClr val="tx1">
                              <a:lumMod val="75000"/>
                              <a:lumOff val="25000"/>
                            </a:schemeClr>
                          </a:solidFill>
                          <a:latin typeface="Helvetica Neue"/>
                        </a:rPr>
                        <a:t>1.1</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3475044492"/>
                  </a:ext>
                </a:extLst>
              </a:tr>
              <a:tr h="13482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900" baseline="0" dirty="0">
                          <a:solidFill>
                            <a:schemeClr val="tx1">
                              <a:lumMod val="75000"/>
                              <a:lumOff val="25000"/>
                            </a:schemeClr>
                          </a:solidFill>
                          <a:latin typeface="Helvetica Neue"/>
                        </a:rPr>
                        <a:t>Brain</a:t>
                      </a:r>
                    </a:p>
                  </a:txBody>
                  <a:tcPr marR="0" marT="0" marB="0" anchor="ctr"/>
                </a:tc>
                <a:tc>
                  <a:txBody>
                    <a:bodyPr/>
                    <a:lstStyle/>
                    <a:p>
                      <a:pPr algn="ctr"/>
                      <a:r>
                        <a:rPr lang="en-US" sz="900" baseline="0" dirty="0">
                          <a:solidFill>
                            <a:schemeClr val="tx1">
                              <a:lumMod val="75000"/>
                              <a:lumOff val="25000"/>
                            </a:schemeClr>
                          </a:solidFill>
                          <a:latin typeface="Helvetica Neue"/>
                        </a:rPr>
                        <a:t>0.027</a:t>
                      </a:r>
                    </a:p>
                  </a:txBody>
                  <a:tcPr marR="0" marT="0" marB="0"/>
                </a:tc>
                <a:tc>
                  <a:txBody>
                    <a:bodyPr/>
                    <a:lstStyle/>
                    <a:p>
                      <a:pPr algn="ctr"/>
                      <a:r>
                        <a:rPr lang="en-US" sz="900" baseline="0" dirty="0">
                          <a:solidFill>
                            <a:schemeClr val="tx1">
                              <a:lumMod val="75000"/>
                              <a:lumOff val="25000"/>
                            </a:schemeClr>
                          </a:solidFill>
                          <a:latin typeface="Helvetica Neue"/>
                        </a:rPr>
                        <a:t>0.016</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2224594343"/>
                  </a:ext>
                </a:extLst>
              </a:tr>
              <a:tr h="13482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900" baseline="0" dirty="0">
                          <a:solidFill>
                            <a:schemeClr val="tx1">
                              <a:lumMod val="75000"/>
                              <a:lumOff val="25000"/>
                            </a:schemeClr>
                          </a:solidFill>
                          <a:latin typeface="Helvetica Neue"/>
                        </a:rPr>
                        <a:t>Breasts</a:t>
                      </a:r>
                    </a:p>
                  </a:txBody>
                  <a:tcPr marR="0" marT="0" marB="0" anchor="ctr"/>
                </a:tc>
                <a:tc>
                  <a:txBody>
                    <a:bodyPr/>
                    <a:lstStyle/>
                    <a:p>
                      <a:pPr algn="ctr"/>
                      <a:r>
                        <a:rPr lang="en-US" sz="900" baseline="0" dirty="0">
                          <a:solidFill>
                            <a:schemeClr val="tx1">
                              <a:lumMod val="75000"/>
                              <a:lumOff val="25000"/>
                            </a:schemeClr>
                          </a:solidFill>
                          <a:latin typeface="Helvetica Neue"/>
                        </a:rPr>
                        <a:t>0.027</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2654631215"/>
                  </a:ext>
                </a:extLst>
              </a:tr>
              <a:tr h="13482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900" baseline="0" dirty="0">
                          <a:solidFill>
                            <a:schemeClr val="tx1">
                              <a:lumMod val="75000"/>
                              <a:lumOff val="25000"/>
                            </a:schemeClr>
                          </a:solidFill>
                          <a:latin typeface="Helvetica Neue"/>
                        </a:rPr>
                        <a:t>Gallbladder Wall</a:t>
                      </a:r>
                    </a:p>
                  </a:txBody>
                  <a:tcPr marR="0" marT="0" marB="0" anchor="ctr"/>
                </a:tc>
                <a:tc>
                  <a:txBody>
                    <a:bodyPr/>
                    <a:lstStyle/>
                    <a:p>
                      <a:pPr algn="ctr"/>
                      <a:r>
                        <a:rPr lang="en-US" sz="900" baseline="0" dirty="0">
                          <a:solidFill>
                            <a:schemeClr val="tx1">
                              <a:lumMod val="75000"/>
                              <a:lumOff val="25000"/>
                            </a:schemeClr>
                          </a:solidFill>
                          <a:latin typeface="Helvetica Neue"/>
                        </a:rPr>
                        <a:t>0.042</a:t>
                      </a:r>
                    </a:p>
                  </a:txBody>
                  <a:tcPr marR="0" marT="0" marB="0"/>
                </a:tc>
                <a:tc>
                  <a:txBody>
                    <a:bodyPr/>
                    <a:lstStyle/>
                    <a:p>
                      <a:pPr algn="ctr"/>
                      <a:r>
                        <a:rPr lang="en-US" sz="900" baseline="0" dirty="0">
                          <a:solidFill>
                            <a:schemeClr val="tx1">
                              <a:lumMod val="75000"/>
                              <a:lumOff val="25000"/>
                            </a:schemeClr>
                          </a:solidFill>
                          <a:latin typeface="Helvetica Neue"/>
                        </a:rPr>
                        <a:t>0.019</a:t>
                      </a:r>
                    </a:p>
                  </a:txBody>
                  <a:tcPr marR="0" marT="0" marB="0"/>
                </a:tc>
                <a:tc>
                  <a:txBody>
                    <a:bodyPr/>
                    <a:lstStyle/>
                    <a:p>
                      <a:pPr algn="ctr"/>
                      <a:r>
                        <a:rPr lang="en-US" sz="900" baseline="0" dirty="0">
                          <a:solidFill>
                            <a:schemeClr val="tx1">
                              <a:lumMod val="75000"/>
                              <a:lumOff val="25000"/>
                            </a:schemeClr>
                          </a:solidFill>
                          <a:latin typeface="Helvetica Neue"/>
                        </a:rPr>
                        <a:t>1.2</a:t>
                      </a:r>
                    </a:p>
                  </a:txBody>
                  <a:tcPr marR="0" marT="0" marB="0"/>
                </a:tc>
                <a:tc>
                  <a:txBody>
                    <a:bodyPr/>
                    <a:lstStyle/>
                    <a:p>
                      <a:pPr algn="ctr"/>
                      <a:r>
                        <a:rPr lang="en-US" sz="900" baseline="0" dirty="0">
                          <a:solidFill>
                            <a:schemeClr val="tx1">
                              <a:lumMod val="75000"/>
                              <a:lumOff val="25000"/>
                            </a:schemeClr>
                          </a:solidFill>
                          <a:latin typeface="Helvetica Neue"/>
                        </a:rPr>
                        <a:t>0.6</a:t>
                      </a:r>
                    </a:p>
                  </a:txBody>
                  <a:tcPr marR="0" marT="0" marB="0"/>
                </a:tc>
                <a:extLst>
                  <a:ext uri="{0D108BD9-81ED-4DB2-BD59-A6C34878D82A}">
                    <a16:rowId xmlns:a16="http://schemas.microsoft.com/office/drawing/2014/main" val="1488759167"/>
                  </a:ext>
                </a:extLst>
              </a:tr>
              <a:tr h="134826">
                <a:tc>
                  <a:txBody>
                    <a:bodyPr/>
                    <a:lstStyle/>
                    <a:p>
                      <a:r>
                        <a:rPr lang="en-US" sz="900" baseline="0" dirty="0">
                          <a:solidFill>
                            <a:schemeClr val="tx1">
                              <a:lumMod val="75000"/>
                              <a:lumOff val="25000"/>
                            </a:schemeClr>
                          </a:solidFill>
                          <a:latin typeface="Helvetica Neue"/>
                        </a:rPr>
                        <a:t>Heart Wall</a:t>
                      </a:r>
                    </a:p>
                  </a:txBody>
                  <a:tcPr marR="0" marT="0" marB="0" anchor="ctr"/>
                </a:tc>
                <a:tc>
                  <a:txBody>
                    <a:bodyPr/>
                    <a:lstStyle/>
                    <a:p>
                      <a:pPr algn="ctr"/>
                      <a:r>
                        <a:rPr lang="en-US" sz="900" baseline="0" dirty="0">
                          <a:solidFill>
                            <a:schemeClr val="tx1">
                              <a:lumMod val="75000"/>
                              <a:lumOff val="25000"/>
                            </a:schemeClr>
                          </a:solidFill>
                          <a:latin typeface="Helvetica Neue"/>
                        </a:rPr>
                        <a:t>0.032</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1306217968"/>
                  </a:ext>
                </a:extLst>
              </a:tr>
              <a:tr h="134826">
                <a:tc>
                  <a:txBody>
                    <a:bodyPr/>
                    <a:lstStyle/>
                    <a:p>
                      <a:r>
                        <a:rPr lang="en-US" sz="900" baseline="0" dirty="0">
                          <a:solidFill>
                            <a:schemeClr val="tx1">
                              <a:lumMod val="75000"/>
                              <a:lumOff val="25000"/>
                            </a:schemeClr>
                          </a:solidFill>
                          <a:latin typeface="Helvetica Neue"/>
                        </a:rPr>
                        <a:t>Kidneys</a:t>
                      </a:r>
                    </a:p>
                  </a:txBody>
                  <a:tcPr marR="0" marT="0" marB="0" anchor="ctr"/>
                </a:tc>
                <a:tc>
                  <a:txBody>
                    <a:bodyPr/>
                    <a:lstStyle/>
                    <a:p>
                      <a:pPr algn="ctr"/>
                      <a:r>
                        <a:rPr lang="en-US" sz="900" baseline="0" dirty="0">
                          <a:solidFill>
                            <a:schemeClr val="tx1">
                              <a:lumMod val="75000"/>
                              <a:lumOff val="25000"/>
                            </a:schemeClr>
                          </a:solidFill>
                          <a:latin typeface="Helvetica Neue"/>
                        </a:rPr>
                        <a:t>0.654</a:t>
                      </a:r>
                    </a:p>
                  </a:txBody>
                  <a:tcPr marR="0" marT="0" marB="0"/>
                </a:tc>
                <a:tc>
                  <a:txBody>
                    <a:bodyPr/>
                    <a:lstStyle/>
                    <a:p>
                      <a:pPr algn="ctr"/>
                      <a:r>
                        <a:rPr lang="en-US" sz="900" baseline="0" dirty="0">
                          <a:solidFill>
                            <a:schemeClr val="tx1">
                              <a:lumMod val="75000"/>
                              <a:lumOff val="25000"/>
                            </a:schemeClr>
                          </a:solidFill>
                          <a:latin typeface="Helvetica Neue"/>
                        </a:rPr>
                        <a:t>0.295</a:t>
                      </a:r>
                    </a:p>
                  </a:txBody>
                  <a:tcPr marR="0" marT="0" marB="0"/>
                </a:tc>
                <a:tc>
                  <a:txBody>
                    <a:bodyPr/>
                    <a:lstStyle/>
                    <a:p>
                      <a:pPr algn="ctr"/>
                      <a:r>
                        <a:rPr lang="en-US" sz="900" baseline="0" dirty="0">
                          <a:solidFill>
                            <a:schemeClr val="tx1">
                              <a:lumMod val="75000"/>
                              <a:lumOff val="25000"/>
                            </a:schemeClr>
                          </a:solidFill>
                          <a:latin typeface="Helvetica Neue"/>
                        </a:rPr>
                        <a:t>19.4</a:t>
                      </a:r>
                    </a:p>
                  </a:txBody>
                  <a:tcPr marR="0" marT="0" marB="0"/>
                </a:tc>
                <a:tc>
                  <a:txBody>
                    <a:bodyPr/>
                    <a:lstStyle/>
                    <a:p>
                      <a:pPr algn="ctr"/>
                      <a:r>
                        <a:rPr lang="en-US" sz="900" baseline="0" dirty="0">
                          <a:solidFill>
                            <a:schemeClr val="tx1">
                              <a:lumMod val="75000"/>
                              <a:lumOff val="25000"/>
                            </a:schemeClr>
                          </a:solidFill>
                          <a:latin typeface="Helvetica Neue"/>
                        </a:rPr>
                        <a:t>8.7</a:t>
                      </a:r>
                    </a:p>
                  </a:txBody>
                  <a:tcPr marR="0" marT="0" marB="0"/>
                </a:tc>
                <a:extLst>
                  <a:ext uri="{0D108BD9-81ED-4DB2-BD59-A6C34878D82A}">
                    <a16:rowId xmlns:a16="http://schemas.microsoft.com/office/drawing/2014/main" val="1144082069"/>
                  </a:ext>
                </a:extLst>
              </a:tr>
              <a:tr h="134826">
                <a:tc>
                  <a:txBody>
                    <a:bodyPr/>
                    <a:lstStyle/>
                    <a:p>
                      <a:r>
                        <a:rPr lang="en-US" sz="900" baseline="0" dirty="0">
                          <a:solidFill>
                            <a:schemeClr val="tx1">
                              <a:lumMod val="75000"/>
                              <a:lumOff val="25000"/>
                            </a:schemeClr>
                          </a:solidFill>
                          <a:latin typeface="Helvetica Neue"/>
                        </a:rPr>
                        <a:t>Liver*</a:t>
                      </a:r>
                    </a:p>
                  </a:txBody>
                  <a:tcPr marR="0" marT="0" marB="0" anchor="ctr"/>
                </a:tc>
                <a:tc>
                  <a:txBody>
                    <a:bodyPr/>
                    <a:lstStyle/>
                    <a:p>
                      <a:pPr algn="ctr"/>
                      <a:r>
                        <a:rPr lang="en-US" sz="900" baseline="0" dirty="0">
                          <a:solidFill>
                            <a:schemeClr val="tx1">
                              <a:lumMod val="75000"/>
                              <a:lumOff val="25000"/>
                            </a:schemeClr>
                          </a:solidFill>
                          <a:latin typeface="Helvetica Neue"/>
                        </a:rPr>
                        <a:t>0.299</a:t>
                      </a:r>
                    </a:p>
                  </a:txBody>
                  <a:tcPr marR="0" marT="0" marB="0"/>
                </a:tc>
                <a:tc>
                  <a:txBody>
                    <a:bodyPr/>
                    <a:lstStyle/>
                    <a:p>
                      <a:pPr algn="ctr"/>
                      <a:r>
                        <a:rPr lang="en-US" sz="900" baseline="0" dirty="0">
                          <a:solidFill>
                            <a:schemeClr val="tx1">
                              <a:lumMod val="75000"/>
                              <a:lumOff val="25000"/>
                            </a:schemeClr>
                          </a:solidFill>
                          <a:latin typeface="Helvetica Neue"/>
                        </a:rPr>
                        <a:t>0.226</a:t>
                      </a:r>
                    </a:p>
                  </a:txBody>
                  <a:tcPr marR="0" marT="0" marB="0"/>
                </a:tc>
                <a:tc>
                  <a:txBody>
                    <a:bodyPr/>
                    <a:lstStyle/>
                    <a:p>
                      <a:pPr algn="ctr"/>
                      <a:r>
                        <a:rPr lang="en-US" sz="900" baseline="0" dirty="0">
                          <a:solidFill>
                            <a:schemeClr val="tx1">
                              <a:lumMod val="75000"/>
                              <a:lumOff val="25000"/>
                            </a:schemeClr>
                          </a:solidFill>
                          <a:latin typeface="Helvetica Neue"/>
                        </a:rPr>
                        <a:t>8.9</a:t>
                      </a:r>
                    </a:p>
                  </a:txBody>
                  <a:tcPr marR="0" marT="0" marB="0"/>
                </a:tc>
                <a:tc>
                  <a:txBody>
                    <a:bodyPr/>
                    <a:lstStyle/>
                    <a:p>
                      <a:pPr algn="ctr"/>
                      <a:r>
                        <a:rPr lang="en-US" sz="900" baseline="0" dirty="0">
                          <a:solidFill>
                            <a:schemeClr val="tx1">
                              <a:lumMod val="75000"/>
                              <a:lumOff val="25000"/>
                            </a:schemeClr>
                          </a:solidFill>
                          <a:latin typeface="Helvetica Neue"/>
                        </a:rPr>
                        <a:t>6.7</a:t>
                      </a:r>
                    </a:p>
                  </a:txBody>
                  <a:tcPr marR="0" marT="0" marB="0"/>
                </a:tc>
                <a:extLst>
                  <a:ext uri="{0D108BD9-81ED-4DB2-BD59-A6C34878D82A}">
                    <a16:rowId xmlns:a16="http://schemas.microsoft.com/office/drawing/2014/main" val="2392430815"/>
                  </a:ext>
                </a:extLst>
              </a:tr>
              <a:tr h="134826">
                <a:tc>
                  <a:txBody>
                    <a:bodyPr/>
                    <a:lstStyle/>
                    <a:p>
                      <a:r>
                        <a:rPr lang="en-US" sz="900" baseline="0" dirty="0">
                          <a:solidFill>
                            <a:schemeClr val="tx1">
                              <a:lumMod val="75000"/>
                              <a:lumOff val="25000"/>
                            </a:schemeClr>
                          </a:solidFill>
                          <a:latin typeface="Helvetica Neue"/>
                        </a:rPr>
                        <a:t>Lower Large Intestine Wall</a:t>
                      </a:r>
                    </a:p>
                  </a:txBody>
                  <a:tcPr marR="0" marT="0" marB="0" anchor="ctr"/>
                </a:tc>
                <a:tc>
                  <a:txBody>
                    <a:bodyPr/>
                    <a:lstStyle/>
                    <a:p>
                      <a:pPr algn="ctr"/>
                      <a:r>
                        <a:rPr lang="en-US" sz="900" baseline="0" dirty="0">
                          <a:solidFill>
                            <a:schemeClr val="tx1">
                              <a:lumMod val="75000"/>
                              <a:lumOff val="25000"/>
                            </a:schemeClr>
                          </a:solidFill>
                          <a:latin typeface="Helvetica Neue"/>
                        </a:rPr>
                        <a:t>0.029</a:t>
                      </a:r>
                    </a:p>
                  </a:txBody>
                  <a:tcPr marR="0" marT="0" marB="0"/>
                </a:tc>
                <a:tc>
                  <a:txBody>
                    <a:bodyPr/>
                    <a:lstStyle/>
                    <a:p>
                      <a:pPr algn="ctr"/>
                      <a:r>
                        <a:rPr lang="en-US" sz="900" baseline="0" dirty="0">
                          <a:solidFill>
                            <a:schemeClr val="tx1">
                              <a:lumMod val="75000"/>
                              <a:lumOff val="25000"/>
                            </a:schemeClr>
                          </a:solidFill>
                          <a:latin typeface="Helvetica Neue"/>
                        </a:rPr>
                        <a:t>0.016</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3202444037"/>
                  </a:ext>
                </a:extLst>
              </a:tr>
              <a:tr h="134826">
                <a:tc>
                  <a:txBody>
                    <a:bodyPr/>
                    <a:lstStyle/>
                    <a:p>
                      <a:r>
                        <a:rPr lang="en-US" sz="900" baseline="0" dirty="0">
                          <a:solidFill>
                            <a:schemeClr val="tx1">
                              <a:lumMod val="75000"/>
                              <a:lumOff val="25000"/>
                            </a:schemeClr>
                          </a:solidFill>
                          <a:latin typeface="Helvetica Neue"/>
                        </a:rPr>
                        <a:t>Lungs</a:t>
                      </a:r>
                    </a:p>
                  </a:txBody>
                  <a:tcPr marR="0" marT="0" marB="0" anchor="ctr"/>
                </a:tc>
                <a:tc>
                  <a:txBody>
                    <a:bodyPr/>
                    <a:lstStyle/>
                    <a:p>
                      <a:pPr algn="ctr"/>
                      <a:r>
                        <a:rPr lang="en-US" sz="900" baseline="0" dirty="0">
                          <a:solidFill>
                            <a:schemeClr val="tx1">
                              <a:lumMod val="75000"/>
                              <a:lumOff val="25000"/>
                            </a:schemeClr>
                          </a:solidFill>
                          <a:latin typeface="Helvetica Neue"/>
                        </a:rPr>
                        <a:t>0.031</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2967762003"/>
                  </a:ext>
                </a:extLst>
              </a:tr>
              <a:tr h="134826">
                <a:tc>
                  <a:txBody>
                    <a:bodyPr/>
                    <a:lstStyle/>
                    <a:p>
                      <a:r>
                        <a:rPr lang="en-US" sz="900" baseline="0" dirty="0">
                          <a:solidFill>
                            <a:schemeClr val="tx1">
                              <a:lumMod val="75000"/>
                              <a:lumOff val="25000"/>
                            </a:schemeClr>
                          </a:solidFill>
                          <a:latin typeface="Helvetica Neue"/>
                        </a:rPr>
                        <a:t>Muscle</a:t>
                      </a:r>
                    </a:p>
                  </a:txBody>
                  <a:tcPr marR="0" marT="0" marB="0" anchor="ctr"/>
                </a:tc>
                <a:tc>
                  <a:txBody>
                    <a:bodyPr/>
                    <a:lstStyle/>
                    <a:p>
                      <a:pPr algn="ctr"/>
                      <a:r>
                        <a:rPr lang="en-US" sz="900" baseline="0" dirty="0">
                          <a:solidFill>
                            <a:schemeClr val="tx1">
                              <a:lumMod val="75000"/>
                              <a:lumOff val="25000"/>
                            </a:schemeClr>
                          </a:solidFill>
                          <a:latin typeface="Helvetica Neue"/>
                        </a:rPr>
                        <a:t>0.029</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200199715"/>
                  </a:ext>
                </a:extLst>
              </a:tr>
              <a:tr h="134826">
                <a:tc>
                  <a:txBody>
                    <a:bodyPr/>
                    <a:lstStyle/>
                    <a:p>
                      <a:r>
                        <a:rPr lang="en-US" sz="900" baseline="0" dirty="0">
                          <a:solidFill>
                            <a:schemeClr val="tx1">
                              <a:lumMod val="75000"/>
                              <a:lumOff val="25000"/>
                            </a:schemeClr>
                          </a:solidFill>
                          <a:latin typeface="Helvetica Neue"/>
                        </a:rPr>
                        <a:t>Osteogenic Cells</a:t>
                      </a:r>
                    </a:p>
                  </a:txBody>
                  <a:tcPr marR="0" marT="0" marB="0" anchor="ctr"/>
                </a:tc>
                <a:tc>
                  <a:txBody>
                    <a:bodyPr/>
                    <a:lstStyle/>
                    <a:p>
                      <a:pPr algn="ctr"/>
                      <a:r>
                        <a:rPr lang="en-US" sz="900" baseline="0" dirty="0">
                          <a:solidFill>
                            <a:schemeClr val="tx1">
                              <a:lumMod val="75000"/>
                              <a:lumOff val="25000"/>
                            </a:schemeClr>
                          </a:solidFill>
                          <a:latin typeface="Helvetica Neue"/>
                        </a:rPr>
                        <a:t>0.151</a:t>
                      </a:r>
                    </a:p>
                  </a:txBody>
                  <a:tcPr marR="0" marT="0" marB="0"/>
                </a:tc>
                <a:tc>
                  <a:txBody>
                    <a:bodyPr/>
                    <a:lstStyle/>
                    <a:p>
                      <a:pPr algn="ctr"/>
                      <a:r>
                        <a:rPr lang="en-US" sz="900" baseline="0" dirty="0">
                          <a:solidFill>
                            <a:schemeClr val="tx1">
                              <a:lumMod val="75000"/>
                              <a:lumOff val="25000"/>
                            </a:schemeClr>
                          </a:solidFill>
                          <a:latin typeface="Helvetica Neue"/>
                        </a:rPr>
                        <a:t>0.268</a:t>
                      </a:r>
                    </a:p>
                  </a:txBody>
                  <a:tcPr marR="0" marT="0" marB="0"/>
                </a:tc>
                <a:tc>
                  <a:txBody>
                    <a:bodyPr/>
                    <a:lstStyle/>
                    <a:p>
                      <a:pPr algn="ctr"/>
                      <a:r>
                        <a:rPr lang="en-US" sz="900" baseline="0" dirty="0">
                          <a:solidFill>
                            <a:schemeClr val="tx1">
                              <a:lumMod val="75000"/>
                              <a:lumOff val="25000"/>
                            </a:schemeClr>
                          </a:solidFill>
                          <a:latin typeface="Helvetica Neue"/>
                        </a:rPr>
                        <a:t>4.5</a:t>
                      </a:r>
                    </a:p>
                  </a:txBody>
                  <a:tcPr marR="0" marT="0" marB="0"/>
                </a:tc>
                <a:tc>
                  <a:txBody>
                    <a:bodyPr/>
                    <a:lstStyle/>
                    <a:p>
                      <a:pPr algn="ctr"/>
                      <a:r>
                        <a:rPr lang="en-US" sz="900" baseline="0" dirty="0">
                          <a:solidFill>
                            <a:schemeClr val="tx1">
                              <a:lumMod val="75000"/>
                              <a:lumOff val="25000"/>
                            </a:schemeClr>
                          </a:solidFill>
                          <a:latin typeface="Helvetica Neue"/>
                        </a:rPr>
                        <a:t>7.9</a:t>
                      </a:r>
                    </a:p>
                  </a:txBody>
                  <a:tcPr marR="0" marT="0" marB="0"/>
                </a:tc>
                <a:extLst>
                  <a:ext uri="{0D108BD9-81ED-4DB2-BD59-A6C34878D82A}">
                    <a16:rowId xmlns:a16="http://schemas.microsoft.com/office/drawing/2014/main" val="1254443005"/>
                  </a:ext>
                </a:extLst>
              </a:tr>
              <a:tr h="134826">
                <a:tc>
                  <a:txBody>
                    <a:bodyPr/>
                    <a:lstStyle/>
                    <a:p>
                      <a:r>
                        <a:rPr lang="en-US" sz="900" baseline="0" dirty="0">
                          <a:solidFill>
                            <a:schemeClr val="tx1">
                              <a:lumMod val="75000"/>
                              <a:lumOff val="25000"/>
                            </a:schemeClr>
                          </a:solidFill>
                          <a:latin typeface="Helvetica Neue"/>
                        </a:rPr>
                        <a:t>Ovaries**</a:t>
                      </a:r>
                    </a:p>
                  </a:txBody>
                  <a:tcPr marR="0" marT="0" marB="0" anchor="ctr"/>
                </a:tc>
                <a:tc>
                  <a:txBody>
                    <a:bodyPr/>
                    <a:lstStyle/>
                    <a:p>
                      <a:pPr algn="ctr"/>
                      <a:r>
                        <a:rPr lang="en-US" sz="900" baseline="0" dirty="0">
                          <a:solidFill>
                            <a:schemeClr val="tx1">
                              <a:lumMod val="75000"/>
                              <a:lumOff val="25000"/>
                            </a:schemeClr>
                          </a:solidFill>
                          <a:latin typeface="Helvetica Neue"/>
                        </a:rPr>
                        <a:t>0.031</a:t>
                      </a:r>
                    </a:p>
                  </a:txBody>
                  <a:tcPr marR="0" marT="0" marB="0"/>
                </a:tc>
                <a:tc>
                  <a:txBody>
                    <a:bodyPr/>
                    <a:lstStyle/>
                    <a:p>
                      <a:pPr algn="ctr"/>
                      <a:r>
                        <a:rPr lang="en-US" sz="900" baseline="0" dirty="0">
                          <a:solidFill>
                            <a:schemeClr val="tx1">
                              <a:lumMod val="75000"/>
                              <a:lumOff val="25000"/>
                            </a:schemeClr>
                          </a:solidFill>
                          <a:latin typeface="Helvetica Neue"/>
                        </a:rPr>
                        <a:t>0.013</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4042794246"/>
                  </a:ext>
                </a:extLst>
              </a:tr>
              <a:tr h="134826">
                <a:tc>
                  <a:txBody>
                    <a:bodyPr/>
                    <a:lstStyle/>
                    <a:p>
                      <a:r>
                        <a:rPr lang="en-US" sz="900" baseline="0" dirty="0">
                          <a:solidFill>
                            <a:schemeClr val="tx1">
                              <a:lumMod val="75000"/>
                              <a:lumOff val="25000"/>
                            </a:schemeClr>
                          </a:solidFill>
                          <a:latin typeface="Helvetica Neue"/>
                        </a:rPr>
                        <a:t>Pancreas</a:t>
                      </a:r>
                    </a:p>
                  </a:txBody>
                  <a:tcPr marR="0" marT="0" marB="0" anchor="ctr"/>
                </a:tc>
                <a:tc>
                  <a:txBody>
                    <a:bodyPr/>
                    <a:lstStyle/>
                    <a:p>
                      <a:pPr algn="ctr"/>
                      <a:r>
                        <a:rPr lang="en-US" sz="900" baseline="0" dirty="0">
                          <a:solidFill>
                            <a:schemeClr val="tx1">
                              <a:lumMod val="75000"/>
                              <a:lumOff val="25000"/>
                            </a:schemeClr>
                          </a:solidFill>
                          <a:latin typeface="Helvetica Neue"/>
                        </a:rPr>
                        <a:t>0.038</a:t>
                      </a:r>
                    </a:p>
                  </a:txBody>
                  <a:tcPr marR="0" marT="0" marB="0"/>
                </a:tc>
                <a:tc>
                  <a:txBody>
                    <a:bodyPr/>
                    <a:lstStyle/>
                    <a:p>
                      <a:pPr algn="ctr"/>
                      <a:r>
                        <a:rPr lang="en-US" sz="900" baseline="0" dirty="0">
                          <a:solidFill>
                            <a:schemeClr val="tx1">
                              <a:lumMod val="75000"/>
                              <a:lumOff val="25000"/>
                            </a:schemeClr>
                          </a:solidFill>
                          <a:latin typeface="Helvetica Neue"/>
                        </a:rPr>
                        <a:t>0.016</a:t>
                      </a:r>
                    </a:p>
                  </a:txBody>
                  <a:tcPr marR="0" marT="0" marB="0"/>
                </a:tc>
                <a:tc>
                  <a:txBody>
                    <a:bodyPr/>
                    <a:lstStyle/>
                    <a:p>
                      <a:pPr algn="ctr"/>
                      <a:r>
                        <a:rPr lang="en-US" sz="900" baseline="0" dirty="0">
                          <a:solidFill>
                            <a:schemeClr val="tx1">
                              <a:lumMod val="75000"/>
                              <a:lumOff val="25000"/>
                            </a:schemeClr>
                          </a:solidFill>
                          <a:latin typeface="Helvetica Neue"/>
                        </a:rPr>
                        <a:t>1.1</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1028493930"/>
                  </a:ext>
                </a:extLst>
              </a:tr>
              <a:tr h="134826">
                <a:tc>
                  <a:txBody>
                    <a:bodyPr/>
                    <a:lstStyle/>
                    <a:p>
                      <a:r>
                        <a:rPr lang="en-US" sz="900" baseline="0" dirty="0">
                          <a:solidFill>
                            <a:schemeClr val="tx1">
                              <a:lumMod val="75000"/>
                              <a:lumOff val="25000"/>
                            </a:schemeClr>
                          </a:solidFill>
                          <a:latin typeface="Helvetica Neue"/>
                        </a:rPr>
                        <a:t>Red Marrow</a:t>
                      </a:r>
                    </a:p>
                  </a:txBody>
                  <a:tcPr marR="0" marT="0" marB="0" anchor="ctr"/>
                </a:tc>
                <a:tc>
                  <a:txBody>
                    <a:bodyPr/>
                    <a:lstStyle/>
                    <a:p>
                      <a:pPr algn="ctr"/>
                      <a:r>
                        <a:rPr lang="en-US" sz="900" baseline="0" dirty="0">
                          <a:solidFill>
                            <a:schemeClr val="tx1">
                              <a:lumMod val="75000"/>
                              <a:lumOff val="25000"/>
                            </a:schemeClr>
                          </a:solidFill>
                          <a:latin typeface="Helvetica Neue"/>
                        </a:rPr>
                        <a:t>0.035</a:t>
                      </a:r>
                    </a:p>
                  </a:txBody>
                  <a:tcPr marR="0" marT="0" marB="0"/>
                </a:tc>
                <a:tc>
                  <a:txBody>
                    <a:bodyPr/>
                    <a:lstStyle/>
                    <a:p>
                      <a:pPr algn="ctr"/>
                      <a:r>
                        <a:rPr lang="en-US" sz="900" baseline="0" dirty="0">
                          <a:solidFill>
                            <a:schemeClr val="tx1">
                              <a:lumMod val="75000"/>
                              <a:lumOff val="25000"/>
                            </a:schemeClr>
                          </a:solidFill>
                          <a:latin typeface="Helvetica Neue"/>
                        </a:rPr>
                        <a:t>0.029</a:t>
                      </a:r>
                    </a:p>
                  </a:txBody>
                  <a:tcPr marR="0" marT="0" marB="0"/>
                </a:tc>
                <a:tc>
                  <a:txBody>
                    <a:bodyPr/>
                    <a:lstStyle/>
                    <a:p>
                      <a:pPr algn="ctr"/>
                      <a:r>
                        <a:rPr lang="en-US" sz="900" baseline="0" dirty="0">
                          <a:solidFill>
                            <a:schemeClr val="tx1">
                              <a:lumMod val="75000"/>
                              <a:lumOff val="25000"/>
                            </a:schemeClr>
                          </a:solidFill>
                          <a:latin typeface="Helvetica Neue"/>
                        </a:rPr>
                        <a:t>1.0</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extLst>
                  <a:ext uri="{0D108BD9-81ED-4DB2-BD59-A6C34878D82A}">
                    <a16:rowId xmlns:a16="http://schemas.microsoft.com/office/drawing/2014/main" val="2433690010"/>
                  </a:ext>
                </a:extLst>
              </a:tr>
              <a:tr h="134826">
                <a:tc>
                  <a:txBody>
                    <a:bodyPr/>
                    <a:lstStyle/>
                    <a:p>
                      <a:r>
                        <a:rPr lang="en-US" sz="900" baseline="0" dirty="0">
                          <a:solidFill>
                            <a:schemeClr val="tx1">
                              <a:lumMod val="75000"/>
                              <a:lumOff val="25000"/>
                            </a:schemeClr>
                          </a:solidFill>
                          <a:latin typeface="Helvetica Neue"/>
                        </a:rPr>
                        <a:t>Skin</a:t>
                      </a:r>
                    </a:p>
                  </a:txBody>
                  <a:tcPr marR="0" marT="0" marB="0" anchor="ctr"/>
                </a:tc>
                <a:tc>
                  <a:txBody>
                    <a:bodyPr/>
                    <a:lstStyle/>
                    <a:p>
                      <a:pPr algn="ctr"/>
                      <a:r>
                        <a:rPr lang="en-US" sz="900" baseline="0" dirty="0">
                          <a:solidFill>
                            <a:schemeClr val="tx1">
                              <a:lumMod val="75000"/>
                              <a:lumOff val="25000"/>
                            </a:schemeClr>
                          </a:solidFill>
                          <a:latin typeface="Helvetica Neue"/>
                        </a:rPr>
                        <a:t>0.027</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2542272669"/>
                  </a:ext>
                </a:extLst>
              </a:tr>
              <a:tr h="134826">
                <a:tc>
                  <a:txBody>
                    <a:bodyPr/>
                    <a:lstStyle/>
                    <a:p>
                      <a:r>
                        <a:rPr lang="en-US" sz="900" baseline="0" dirty="0">
                          <a:solidFill>
                            <a:schemeClr val="tx1">
                              <a:lumMod val="75000"/>
                              <a:lumOff val="25000"/>
                            </a:schemeClr>
                          </a:solidFill>
                          <a:latin typeface="Helvetica Neue"/>
                        </a:rPr>
                        <a:t>Small Intestine</a:t>
                      </a:r>
                    </a:p>
                  </a:txBody>
                  <a:tcPr marR="0" marT="0" marB="0" anchor="ctr"/>
                </a:tc>
                <a:tc>
                  <a:txBody>
                    <a:bodyPr/>
                    <a:lstStyle/>
                    <a:p>
                      <a:pPr algn="ctr"/>
                      <a:r>
                        <a:rPr lang="en-US" sz="900" baseline="0" dirty="0">
                          <a:solidFill>
                            <a:schemeClr val="tx1">
                              <a:lumMod val="75000"/>
                              <a:lumOff val="25000"/>
                            </a:schemeClr>
                          </a:solidFill>
                          <a:latin typeface="Helvetica Neue"/>
                        </a:rPr>
                        <a:t>0.031</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2926046884"/>
                  </a:ext>
                </a:extLst>
              </a:tr>
              <a:tr h="134826">
                <a:tc>
                  <a:txBody>
                    <a:bodyPr/>
                    <a:lstStyle/>
                    <a:p>
                      <a:r>
                        <a:rPr lang="en-US" sz="900" baseline="0" dirty="0">
                          <a:solidFill>
                            <a:schemeClr val="tx1">
                              <a:lumMod val="75000"/>
                              <a:lumOff val="25000"/>
                            </a:schemeClr>
                          </a:solidFill>
                          <a:latin typeface="Helvetica Neue"/>
                        </a:rPr>
                        <a:t>Spleen</a:t>
                      </a:r>
                    </a:p>
                  </a:txBody>
                  <a:tcPr marR="0" marT="0" marB="0" anchor="ctr"/>
                </a:tc>
                <a:tc>
                  <a:txBody>
                    <a:bodyPr/>
                    <a:lstStyle/>
                    <a:p>
                      <a:pPr algn="ctr"/>
                      <a:r>
                        <a:rPr lang="en-US" sz="900" baseline="0" dirty="0">
                          <a:solidFill>
                            <a:schemeClr val="tx1">
                              <a:lumMod val="75000"/>
                              <a:lumOff val="25000"/>
                            </a:schemeClr>
                          </a:solidFill>
                          <a:latin typeface="Helvetica Neue"/>
                        </a:rPr>
                        <a:t>0.846</a:t>
                      </a:r>
                    </a:p>
                  </a:txBody>
                  <a:tcPr marR="0" marT="0" marB="0"/>
                </a:tc>
                <a:tc>
                  <a:txBody>
                    <a:bodyPr/>
                    <a:lstStyle/>
                    <a:p>
                      <a:pPr algn="ctr"/>
                      <a:r>
                        <a:rPr lang="en-US" sz="900" baseline="0" dirty="0">
                          <a:solidFill>
                            <a:schemeClr val="tx1">
                              <a:lumMod val="75000"/>
                              <a:lumOff val="25000"/>
                            </a:schemeClr>
                          </a:solidFill>
                          <a:latin typeface="Helvetica Neue"/>
                        </a:rPr>
                        <a:t>0.804</a:t>
                      </a:r>
                    </a:p>
                  </a:txBody>
                  <a:tcPr marR="0" marT="0" marB="0"/>
                </a:tc>
                <a:tc>
                  <a:txBody>
                    <a:bodyPr/>
                    <a:lstStyle/>
                    <a:p>
                      <a:pPr algn="ctr"/>
                      <a:r>
                        <a:rPr lang="en-US" sz="900" baseline="0" dirty="0">
                          <a:solidFill>
                            <a:schemeClr val="tx1">
                              <a:lumMod val="75000"/>
                              <a:lumOff val="25000"/>
                            </a:schemeClr>
                          </a:solidFill>
                          <a:latin typeface="Helvetica Neue"/>
                        </a:rPr>
                        <a:t>25.1</a:t>
                      </a:r>
                    </a:p>
                  </a:txBody>
                  <a:tcPr marR="0" marT="0" marB="0"/>
                </a:tc>
                <a:tc>
                  <a:txBody>
                    <a:bodyPr/>
                    <a:lstStyle/>
                    <a:p>
                      <a:pPr algn="ctr"/>
                      <a:r>
                        <a:rPr lang="en-US" sz="900" baseline="0" dirty="0">
                          <a:solidFill>
                            <a:schemeClr val="tx1">
                              <a:lumMod val="75000"/>
                              <a:lumOff val="25000"/>
                            </a:schemeClr>
                          </a:solidFill>
                          <a:latin typeface="Helvetica Neue"/>
                        </a:rPr>
                        <a:t>23.8</a:t>
                      </a:r>
                    </a:p>
                  </a:txBody>
                  <a:tcPr marR="0" marT="0" marB="0"/>
                </a:tc>
                <a:extLst>
                  <a:ext uri="{0D108BD9-81ED-4DB2-BD59-A6C34878D82A}">
                    <a16:rowId xmlns:a16="http://schemas.microsoft.com/office/drawing/2014/main" val="3083641329"/>
                  </a:ext>
                </a:extLst>
              </a:tr>
              <a:tr h="134826">
                <a:tc>
                  <a:txBody>
                    <a:bodyPr/>
                    <a:lstStyle/>
                    <a:p>
                      <a:r>
                        <a:rPr lang="en-US" sz="900" baseline="0" dirty="0">
                          <a:solidFill>
                            <a:schemeClr val="tx1">
                              <a:lumMod val="75000"/>
                              <a:lumOff val="25000"/>
                            </a:schemeClr>
                          </a:solidFill>
                          <a:latin typeface="Helvetica Neue"/>
                        </a:rPr>
                        <a:t>Stomach Wall</a:t>
                      </a:r>
                    </a:p>
                  </a:txBody>
                  <a:tcPr marR="0" marT="0" marB="0" anchor="ctr"/>
                </a:tc>
                <a:tc>
                  <a:txBody>
                    <a:bodyPr/>
                    <a:lstStyle/>
                    <a:p>
                      <a:pPr algn="ctr"/>
                      <a:r>
                        <a:rPr lang="en-US" sz="900" baseline="0" dirty="0">
                          <a:solidFill>
                            <a:schemeClr val="tx1">
                              <a:lumMod val="75000"/>
                              <a:lumOff val="25000"/>
                            </a:schemeClr>
                          </a:solidFill>
                          <a:latin typeface="Helvetica Neue"/>
                        </a:rPr>
                        <a:t>0.032</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3618827340"/>
                  </a:ext>
                </a:extLst>
              </a:tr>
              <a:tr h="134826">
                <a:tc>
                  <a:txBody>
                    <a:bodyPr/>
                    <a:lstStyle/>
                    <a:p>
                      <a:r>
                        <a:rPr lang="en-US" sz="900" baseline="0" dirty="0">
                          <a:solidFill>
                            <a:schemeClr val="tx1">
                              <a:lumMod val="75000"/>
                              <a:lumOff val="25000"/>
                            </a:schemeClr>
                          </a:solidFill>
                          <a:latin typeface="Helvetica Neue"/>
                        </a:rPr>
                        <a:t>Testes***</a:t>
                      </a:r>
                    </a:p>
                  </a:txBody>
                  <a:tcPr marR="0" marT="0" marB="0" anchor="ctr"/>
                </a:tc>
                <a:tc>
                  <a:txBody>
                    <a:bodyPr/>
                    <a:lstStyle/>
                    <a:p>
                      <a:pPr algn="ctr"/>
                      <a:r>
                        <a:rPr lang="en-US" sz="900" baseline="0" dirty="0">
                          <a:solidFill>
                            <a:schemeClr val="tx1">
                              <a:lumMod val="75000"/>
                              <a:lumOff val="25000"/>
                            </a:schemeClr>
                          </a:solidFill>
                          <a:latin typeface="Helvetica Neue"/>
                        </a:rPr>
                        <a:t>0.026</a:t>
                      </a:r>
                    </a:p>
                  </a:txBody>
                  <a:tcPr marR="0" marT="0" marB="0"/>
                </a:tc>
                <a:tc>
                  <a:txBody>
                    <a:bodyPr/>
                    <a:lstStyle/>
                    <a:p>
                      <a:pPr algn="ctr"/>
                      <a:r>
                        <a:rPr lang="en-US" sz="900" baseline="0" dirty="0">
                          <a:solidFill>
                            <a:schemeClr val="tx1">
                              <a:lumMod val="75000"/>
                              <a:lumOff val="25000"/>
                            </a:schemeClr>
                          </a:solidFill>
                          <a:latin typeface="Helvetica Neue"/>
                        </a:rPr>
                        <a:t>0.018</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1164371020"/>
                  </a:ext>
                </a:extLst>
              </a:tr>
              <a:tr h="134826">
                <a:tc>
                  <a:txBody>
                    <a:bodyPr/>
                    <a:lstStyle/>
                    <a:p>
                      <a:r>
                        <a:rPr lang="en-US" sz="900" baseline="0" dirty="0">
                          <a:solidFill>
                            <a:schemeClr val="tx1">
                              <a:lumMod val="75000"/>
                              <a:lumOff val="25000"/>
                            </a:schemeClr>
                          </a:solidFill>
                          <a:latin typeface="Helvetica Neue"/>
                        </a:rPr>
                        <a:t>Thymus</a:t>
                      </a:r>
                    </a:p>
                  </a:txBody>
                  <a:tcPr marR="0" marT="0" marB="0" anchor="ctr"/>
                </a:tc>
                <a:tc>
                  <a:txBody>
                    <a:bodyPr/>
                    <a:lstStyle/>
                    <a:p>
                      <a:pPr algn="ctr"/>
                      <a:r>
                        <a:rPr lang="en-US" sz="900" baseline="0" dirty="0">
                          <a:solidFill>
                            <a:schemeClr val="tx1">
                              <a:lumMod val="75000"/>
                              <a:lumOff val="25000"/>
                            </a:schemeClr>
                          </a:solidFill>
                          <a:latin typeface="Helvetica Neue"/>
                        </a:rPr>
                        <a:t>0.028</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1446907769"/>
                  </a:ext>
                </a:extLst>
              </a:tr>
              <a:tr h="134826">
                <a:tc>
                  <a:txBody>
                    <a:bodyPr/>
                    <a:lstStyle/>
                    <a:p>
                      <a:r>
                        <a:rPr lang="en-US" sz="900" baseline="0" dirty="0">
                          <a:solidFill>
                            <a:schemeClr val="tx1">
                              <a:lumMod val="75000"/>
                              <a:lumOff val="25000"/>
                            </a:schemeClr>
                          </a:solidFill>
                          <a:latin typeface="Helvetica Neue"/>
                        </a:rPr>
                        <a:t>Thyroid</a:t>
                      </a:r>
                    </a:p>
                  </a:txBody>
                  <a:tcPr marR="0" marT="0" marB="0" anchor="ctr"/>
                </a:tc>
                <a:tc>
                  <a:txBody>
                    <a:bodyPr/>
                    <a:lstStyle/>
                    <a:p>
                      <a:pPr algn="ctr"/>
                      <a:r>
                        <a:rPr lang="en-US" sz="900" baseline="0" dirty="0">
                          <a:solidFill>
                            <a:schemeClr val="tx1">
                              <a:lumMod val="75000"/>
                              <a:lumOff val="25000"/>
                            </a:schemeClr>
                          </a:solidFill>
                          <a:latin typeface="Helvetica Neue"/>
                        </a:rPr>
                        <a:t>0.027</a:t>
                      </a:r>
                    </a:p>
                  </a:txBody>
                  <a:tcPr marR="0" marT="0" marB="0"/>
                </a:tc>
                <a:tc>
                  <a:txBody>
                    <a:bodyPr/>
                    <a:lstStyle/>
                    <a:p>
                      <a:pPr algn="ctr"/>
                      <a:r>
                        <a:rPr lang="en-US" sz="900" baseline="0" dirty="0">
                          <a:solidFill>
                            <a:schemeClr val="tx1">
                              <a:lumMod val="75000"/>
                              <a:lumOff val="25000"/>
                            </a:schemeClr>
                          </a:solidFill>
                          <a:latin typeface="Helvetica Neue"/>
                        </a:rPr>
                        <a:t>0.016</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tc>
                  <a:txBody>
                    <a:bodyPr/>
                    <a:lstStyle/>
                    <a:p>
                      <a:pPr algn="ctr"/>
                      <a:r>
                        <a:rPr lang="en-US" sz="900" baseline="0" dirty="0">
                          <a:solidFill>
                            <a:schemeClr val="tx1">
                              <a:lumMod val="75000"/>
                              <a:lumOff val="25000"/>
                            </a:schemeClr>
                          </a:solidFill>
                          <a:latin typeface="Helvetica Neue"/>
                        </a:rPr>
                        <a:t>0.5</a:t>
                      </a:r>
                    </a:p>
                  </a:txBody>
                  <a:tcPr marR="0" marT="0" marB="0"/>
                </a:tc>
                <a:extLst>
                  <a:ext uri="{0D108BD9-81ED-4DB2-BD59-A6C34878D82A}">
                    <a16:rowId xmlns:a16="http://schemas.microsoft.com/office/drawing/2014/main" val="1679048958"/>
                  </a:ext>
                </a:extLst>
              </a:tr>
              <a:tr h="134826">
                <a:tc>
                  <a:txBody>
                    <a:bodyPr/>
                    <a:lstStyle/>
                    <a:p>
                      <a:r>
                        <a:rPr lang="en-US" sz="900" baseline="0" dirty="0">
                          <a:solidFill>
                            <a:schemeClr val="tx1">
                              <a:lumMod val="75000"/>
                              <a:lumOff val="25000"/>
                            </a:schemeClr>
                          </a:solidFill>
                          <a:latin typeface="Helvetica Neue"/>
                        </a:rPr>
                        <a:t>Total Body</a:t>
                      </a:r>
                    </a:p>
                  </a:txBody>
                  <a:tcPr marR="0" marT="0" marB="0" anchor="ctr"/>
                </a:tc>
                <a:tc>
                  <a:txBody>
                    <a:bodyPr/>
                    <a:lstStyle/>
                    <a:p>
                      <a:pPr algn="ctr"/>
                      <a:r>
                        <a:rPr lang="en-US" sz="900" baseline="0" dirty="0">
                          <a:solidFill>
                            <a:schemeClr val="tx1">
                              <a:lumMod val="75000"/>
                              <a:lumOff val="25000"/>
                            </a:schemeClr>
                          </a:solidFill>
                          <a:latin typeface="Helvetica Neue"/>
                        </a:rPr>
                        <a:t>0.052</a:t>
                      </a:r>
                    </a:p>
                  </a:txBody>
                  <a:tcPr marR="0" marT="0" marB="0"/>
                </a:tc>
                <a:tc>
                  <a:txBody>
                    <a:bodyPr/>
                    <a:lstStyle/>
                    <a:p>
                      <a:pPr algn="ctr"/>
                      <a:r>
                        <a:rPr lang="en-US" sz="900" baseline="0" dirty="0">
                          <a:solidFill>
                            <a:schemeClr val="tx1">
                              <a:lumMod val="75000"/>
                              <a:lumOff val="25000"/>
                            </a:schemeClr>
                          </a:solidFill>
                          <a:latin typeface="Helvetica Neue"/>
                        </a:rPr>
                        <a:t>0.027</a:t>
                      </a:r>
                    </a:p>
                  </a:txBody>
                  <a:tcPr marR="0" marT="0" marB="0"/>
                </a:tc>
                <a:tc>
                  <a:txBody>
                    <a:bodyPr/>
                    <a:lstStyle/>
                    <a:p>
                      <a:pPr algn="ctr"/>
                      <a:r>
                        <a:rPr lang="en-US" sz="900" baseline="0" dirty="0">
                          <a:solidFill>
                            <a:schemeClr val="tx1">
                              <a:lumMod val="75000"/>
                              <a:lumOff val="25000"/>
                            </a:schemeClr>
                          </a:solidFill>
                          <a:latin typeface="Helvetica Neue"/>
                        </a:rPr>
                        <a:t>1.6</a:t>
                      </a:r>
                    </a:p>
                  </a:txBody>
                  <a:tcPr marR="0" marT="0" marB="0"/>
                </a:tc>
                <a:tc>
                  <a:txBody>
                    <a:bodyPr/>
                    <a:lstStyle/>
                    <a:p>
                      <a:pPr algn="ctr"/>
                      <a:r>
                        <a:rPr lang="en-US" sz="900" baseline="0" dirty="0">
                          <a:solidFill>
                            <a:schemeClr val="tx1">
                              <a:lumMod val="75000"/>
                              <a:lumOff val="25000"/>
                            </a:schemeClr>
                          </a:solidFill>
                          <a:latin typeface="Helvetica Neue"/>
                        </a:rPr>
                        <a:t>0.8</a:t>
                      </a:r>
                    </a:p>
                  </a:txBody>
                  <a:tcPr marR="0" marT="0" marB="0"/>
                </a:tc>
                <a:extLst>
                  <a:ext uri="{0D108BD9-81ED-4DB2-BD59-A6C34878D82A}">
                    <a16:rowId xmlns:a16="http://schemas.microsoft.com/office/drawing/2014/main" val="649394223"/>
                  </a:ext>
                </a:extLst>
              </a:tr>
              <a:tr h="134826">
                <a:tc>
                  <a:txBody>
                    <a:bodyPr/>
                    <a:lstStyle/>
                    <a:p>
                      <a:r>
                        <a:rPr lang="en-US" sz="900" baseline="0" dirty="0">
                          <a:solidFill>
                            <a:schemeClr val="tx1">
                              <a:lumMod val="75000"/>
                              <a:lumOff val="25000"/>
                            </a:schemeClr>
                          </a:solidFill>
                          <a:latin typeface="Helvetica Neue"/>
                        </a:rPr>
                        <a:t>Upper Large Intestine Wall</a:t>
                      </a:r>
                    </a:p>
                  </a:txBody>
                  <a:tcPr marR="0" marT="0" marB="0" anchor="ctr"/>
                </a:tc>
                <a:tc>
                  <a:txBody>
                    <a:bodyPr/>
                    <a:lstStyle/>
                    <a:p>
                      <a:pPr algn="ctr"/>
                      <a:r>
                        <a:rPr lang="en-US" sz="900" baseline="0" dirty="0">
                          <a:solidFill>
                            <a:schemeClr val="tx1">
                              <a:lumMod val="75000"/>
                              <a:lumOff val="25000"/>
                            </a:schemeClr>
                          </a:solidFill>
                          <a:latin typeface="Helvetica Neue"/>
                        </a:rPr>
                        <a:t>0.032</a:t>
                      </a:r>
                    </a:p>
                  </a:txBody>
                  <a:tcPr marR="0" marT="0" marB="0"/>
                </a:tc>
                <a:tc>
                  <a:txBody>
                    <a:bodyPr/>
                    <a:lstStyle/>
                    <a:p>
                      <a:pPr algn="ctr"/>
                      <a:r>
                        <a:rPr lang="en-US" sz="900" baseline="0" dirty="0">
                          <a:solidFill>
                            <a:schemeClr val="tx1">
                              <a:lumMod val="75000"/>
                              <a:lumOff val="25000"/>
                            </a:schemeClr>
                          </a:solidFill>
                          <a:latin typeface="Helvetica Neue"/>
                        </a:rPr>
                        <a:t>0.015</a:t>
                      </a:r>
                    </a:p>
                  </a:txBody>
                  <a:tcPr marR="0" marT="0" marB="0"/>
                </a:tc>
                <a:tc>
                  <a:txBody>
                    <a:bodyPr/>
                    <a:lstStyle/>
                    <a:p>
                      <a:pPr algn="ctr"/>
                      <a:r>
                        <a:rPr lang="en-US" sz="900" baseline="0" dirty="0">
                          <a:solidFill>
                            <a:schemeClr val="tx1">
                              <a:lumMod val="75000"/>
                              <a:lumOff val="25000"/>
                            </a:schemeClr>
                          </a:solidFill>
                          <a:latin typeface="Helvetica Neue"/>
                        </a:rPr>
                        <a:t>0.9</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3999262275"/>
                  </a:ext>
                </a:extLst>
              </a:tr>
              <a:tr h="134826">
                <a:tc>
                  <a:txBody>
                    <a:bodyPr/>
                    <a:lstStyle/>
                    <a:p>
                      <a:r>
                        <a:rPr lang="en-US" sz="900" baseline="0" dirty="0">
                          <a:solidFill>
                            <a:schemeClr val="tx1">
                              <a:lumMod val="75000"/>
                              <a:lumOff val="25000"/>
                            </a:schemeClr>
                          </a:solidFill>
                          <a:latin typeface="Helvetica Neue"/>
                        </a:rPr>
                        <a:t>Urinary Bladder Wall</a:t>
                      </a:r>
                    </a:p>
                  </a:txBody>
                  <a:tcPr marR="0" marT="0" marB="0" anchor="ctr"/>
                </a:tc>
                <a:tc>
                  <a:txBody>
                    <a:bodyPr/>
                    <a:lstStyle/>
                    <a:p>
                      <a:pPr algn="ctr"/>
                      <a:r>
                        <a:rPr lang="en-US" sz="900" baseline="0" dirty="0">
                          <a:solidFill>
                            <a:schemeClr val="tx1">
                              <a:lumMod val="75000"/>
                              <a:lumOff val="25000"/>
                            </a:schemeClr>
                          </a:solidFill>
                          <a:latin typeface="Helvetica Neue"/>
                        </a:rPr>
                        <a:t>0.437</a:t>
                      </a:r>
                    </a:p>
                  </a:txBody>
                  <a:tcPr marR="0" marT="0" marB="0"/>
                </a:tc>
                <a:tc>
                  <a:txBody>
                    <a:bodyPr/>
                    <a:lstStyle/>
                    <a:p>
                      <a:pPr algn="ctr"/>
                      <a:r>
                        <a:rPr lang="en-US" sz="900" baseline="0" dirty="0">
                          <a:solidFill>
                            <a:schemeClr val="tx1">
                              <a:lumMod val="75000"/>
                              <a:lumOff val="25000"/>
                            </a:schemeClr>
                          </a:solidFill>
                          <a:latin typeface="Helvetica Neue"/>
                        </a:rPr>
                        <a:t>0.176</a:t>
                      </a:r>
                    </a:p>
                  </a:txBody>
                  <a:tcPr marR="0" marT="0" marB="0"/>
                </a:tc>
                <a:tc>
                  <a:txBody>
                    <a:bodyPr/>
                    <a:lstStyle/>
                    <a:p>
                      <a:pPr algn="ctr"/>
                      <a:r>
                        <a:rPr lang="en-US" sz="900" baseline="0" dirty="0">
                          <a:solidFill>
                            <a:schemeClr val="tx1">
                              <a:lumMod val="75000"/>
                              <a:lumOff val="25000"/>
                            </a:schemeClr>
                          </a:solidFill>
                          <a:latin typeface="Helvetica Neue"/>
                        </a:rPr>
                        <a:t>12.8</a:t>
                      </a:r>
                    </a:p>
                  </a:txBody>
                  <a:tcPr marR="0" marT="0" marB="0"/>
                </a:tc>
                <a:tc>
                  <a:txBody>
                    <a:bodyPr/>
                    <a:lstStyle/>
                    <a:p>
                      <a:pPr algn="ctr"/>
                      <a:r>
                        <a:rPr lang="en-US" sz="900" baseline="0" dirty="0">
                          <a:solidFill>
                            <a:schemeClr val="tx1">
                              <a:lumMod val="75000"/>
                              <a:lumOff val="25000"/>
                            </a:schemeClr>
                          </a:solidFill>
                          <a:latin typeface="Helvetica Neue"/>
                        </a:rPr>
                        <a:t>5.3</a:t>
                      </a:r>
                    </a:p>
                  </a:txBody>
                  <a:tcPr marR="0" marT="0" marB="0"/>
                </a:tc>
                <a:extLst>
                  <a:ext uri="{0D108BD9-81ED-4DB2-BD59-A6C34878D82A}">
                    <a16:rowId xmlns:a16="http://schemas.microsoft.com/office/drawing/2014/main" val="3507605297"/>
                  </a:ext>
                </a:extLst>
              </a:tr>
              <a:tr h="134826">
                <a:tc>
                  <a:txBody>
                    <a:bodyPr/>
                    <a:lstStyle/>
                    <a:p>
                      <a:r>
                        <a:rPr lang="en-US" sz="900" baseline="0" dirty="0">
                          <a:solidFill>
                            <a:schemeClr val="tx1">
                              <a:lumMod val="75000"/>
                              <a:lumOff val="25000"/>
                            </a:schemeClr>
                          </a:solidFill>
                          <a:latin typeface="Helvetica Neue"/>
                        </a:rPr>
                        <a:t>Uterus</a:t>
                      </a:r>
                    </a:p>
                  </a:txBody>
                  <a:tcPr marR="0" marT="0" marB="0" anchor="ctr"/>
                </a:tc>
                <a:tc>
                  <a:txBody>
                    <a:bodyPr/>
                    <a:lstStyle/>
                    <a:p>
                      <a:pPr algn="ctr"/>
                      <a:r>
                        <a:rPr lang="en-US" sz="900" baseline="0" dirty="0">
                          <a:solidFill>
                            <a:schemeClr val="tx1">
                              <a:lumMod val="75000"/>
                              <a:lumOff val="25000"/>
                            </a:schemeClr>
                          </a:solidFill>
                          <a:latin typeface="Helvetica Neue"/>
                        </a:rPr>
                        <a:t>0.032</a:t>
                      </a:r>
                    </a:p>
                  </a:txBody>
                  <a:tcPr marR="0" marT="0" marB="0"/>
                </a:tc>
                <a:tc>
                  <a:txBody>
                    <a:bodyPr/>
                    <a:lstStyle/>
                    <a:p>
                      <a:pPr algn="ctr"/>
                      <a:r>
                        <a:rPr lang="en-US" sz="900" baseline="0" dirty="0">
                          <a:solidFill>
                            <a:schemeClr val="tx1">
                              <a:lumMod val="75000"/>
                              <a:lumOff val="25000"/>
                            </a:schemeClr>
                          </a:solidFill>
                          <a:latin typeface="Helvetica Neue"/>
                        </a:rPr>
                        <a:t>0.013</a:t>
                      </a:r>
                    </a:p>
                  </a:txBody>
                  <a:tcPr marR="0" marT="0" marB="0"/>
                </a:tc>
                <a:tc>
                  <a:txBody>
                    <a:bodyPr/>
                    <a:lstStyle/>
                    <a:p>
                      <a:pPr algn="ctr"/>
                      <a:r>
                        <a:rPr lang="en-US" sz="900" baseline="0" dirty="0">
                          <a:solidFill>
                            <a:schemeClr val="tx1">
                              <a:lumMod val="75000"/>
                              <a:lumOff val="25000"/>
                            </a:schemeClr>
                          </a:solidFill>
                          <a:latin typeface="Helvetica Neue"/>
                        </a:rPr>
                        <a:t>1.0</a:t>
                      </a:r>
                    </a:p>
                  </a:txBody>
                  <a:tcPr marR="0" marT="0" marB="0"/>
                </a:tc>
                <a:tc>
                  <a:txBody>
                    <a:bodyPr/>
                    <a:lstStyle/>
                    <a:p>
                      <a:pPr algn="ctr"/>
                      <a:r>
                        <a:rPr lang="en-US" sz="900" baseline="0" dirty="0">
                          <a:solidFill>
                            <a:schemeClr val="tx1">
                              <a:lumMod val="75000"/>
                              <a:lumOff val="25000"/>
                            </a:schemeClr>
                          </a:solidFill>
                          <a:latin typeface="Helvetica Neue"/>
                        </a:rPr>
                        <a:t>0.4</a:t>
                      </a:r>
                    </a:p>
                  </a:txBody>
                  <a:tcPr marR="0" marT="0" marB="0"/>
                </a:tc>
                <a:extLst>
                  <a:ext uri="{0D108BD9-81ED-4DB2-BD59-A6C34878D82A}">
                    <a16:rowId xmlns:a16="http://schemas.microsoft.com/office/drawing/2014/main" val="2380112092"/>
                  </a:ext>
                </a:extLst>
              </a:tr>
            </a:tbl>
          </a:graphicData>
        </a:graphic>
      </p:graphicFrame>
      <p:sp>
        <p:nvSpPr>
          <p:cNvPr id="12" name="Content Placeholder 3"/>
          <p:cNvSpPr txBox="1">
            <a:spLocks/>
          </p:cNvSpPr>
          <p:nvPr/>
        </p:nvSpPr>
        <p:spPr>
          <a:xfrm>
            <a:off x="877429" y="4867086"/>
            <a:ext cx="8198024" cy="57325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600" kern="0" dirty="0"/>
              <a:t>*N=18 (two patients excluded because the liver absorbed dose was biased by the uptake of the liver metastases)</a:t>
            </a:r>
          </a:p>
          <a:p>
            <a:pPr marL="0" indent="0" defTabSz="914400">
              <a:buNone/>
            </a:pPr>
            <a:r>
              <a:rPr lang="en-US" sz="600" kern="0" dirty="0"/>
              <a:t>**N=9 (female patients only)</a:t>
            </a:r>
          </a:p>
          <a:p>
            <a:pPr marL="0" indent="0" defTabSz="914400">
              <a:buNone/>
            </a:pPr>
            <a:r>
              <a:rPr lang="en-US" sz="600" kern="0" dirty="0"/>
              <a:t>***N=11 (male patients only)</a:t>
            </a:r>
            <a:endParaRPr lang="en-US" sz="1050" kern="0" dirty="0"/>
          </a:p>
        </p:txBody>
      </p:sp>
    </p:spTree>
    <p:extLst>
      <p:ext uri="{BB962C8B-B14F-4D97-AF65-F5344CB8AC3E}">
        <p14:creationId xmlns:p14="http://schemas.microsoft.com/office/powerpoint/2010/main" val="218954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22</a:t>
            </a:fld>
            <a:endParaRPr lang="en-US" altLang="en-US" dirty="0"/>
          </a:p>
        </p:txBody>
      </p:sp>
      <p:sp>
        <p:nvSpPr>
          <p:cNvPr id="3" name="Title 2"/>
          <p:cNvSpPr>
            <a:spLocks noGrp="1"/>
          </p:cNvSpPr>
          <p:nvPr>
            <p:ph type="title"/>
          </p:nvPr>
        </p:nvSpPr>
        <p:spPr/>
        <p:txBody>
          <a:bodyPr/>
          <a:lstStyle/>
          <a:p>
            <a:r>
              <a:rPr lang="en-US" dirty="0"/>
              <a:t>Biodistribution and elimination</a:t>
            </a:r>
          </a:p>
        </p:txBody>
      </p:sp>
      <p:sp>
        <p:nvSpPr>
          <p:cNvPr id="4" name="Content Placeholder 3"/>
          <p:cNvSpPr>
            <a:spLocks noGrp="1"/>
          </p:cNvSpPr>
          <p:nvPr>
            <p:ph idx="1"/>
          </p:nvPr>
        </p:nvSpPr>
        <p:spPr/>
        <p:txBody>
          <a:bodyPr/>
          <a:lstStyle/>
          <a:p>
            <a:pPr>
              <a:defRPr/>
            </a:pPr>
            <a:r>
              <a:rPr lang="en-GB" altLang="x-none" dirty="0"/>
              <a:t>Within 4 hours after administration, LUTATHERA</a:t>
            </a:r>
            <a:r>
              <a:rPr lang="en-GB" altLang="x-none" baseline="30000" dirty="0"/>
              <a:t>®</a:t>
            </a:r>
            <a:r>
              <a:rPr lang="en-GB" altLang="x-none" dirty="0"/>
              <a:t> (lutetium Lu 177 dotatate) distributes in kidneys, tumor lesions, liver, spleen, and in some patients, pituitary gland and thyroid</a:t>
            </a:r>
            <a:r>
              <a:rPr lang="en-GB" altLang="x-none" baseline="30000" dirty="0"/>
              <a:t>1</a:t>
            </a:r>
            <a:endParaRPr lang="en-GB" altLang="x-none" dirty="0"/>
          </a:p>
          <a:p>
            <a:pPr marL="0" indent="0">
              <a:buNone/>
              <a:defRPr/>
            </a:pPr>
            <a:endParaRPr lang="en-GB" altLang="x-none" dirty="0"/>
          </a:p>
          <a:p>
            <a:pPr>
              <a:buFont typeface="Arial" charset="0"/>
              <a:buChar char="•"/>
              <a:defRPr/>
            </a:pPr>
            <a:r>
              <a:rPr lang="en-US" altLang="x-none" dirty="0"/>
              <a:t>The co-administration of amino acids reduced the median radiation dose to the kidneys by 47% (34% to 59%) and increased the mean beta-phase blood clearance of LUTATHERA</a:t>
            </a:r>
            <a:r>
              <a:rPr lang="en-US" altLang="x-none" baseline="30000" dirty="0"/>
              <a:t>®</a:t>
            </a:r>
            <a:r>
              <a:rPr lang="en-US" altLang="x-none" dirty="0"/>
              <a:t> by 36%. </a:t>
            </a:r>
          </a:p>
          <a:p>
            <a:pPr marL="0" indent="0">
              <a:buNone/>
              <a:defRPr/>
            </a:pPr>
            <a:endParaRPr lang="en-US" altLang="x-none" dirty="0"/>
          </a:p>
          <a:p>
            <a:pPr>
              <a:buFont typeface="Arial" charset="0"/>
              <a:buChar char="•"/>
              <a:defRPr/>
            </a:pPr>
            <a:r>
              <a:rPr lang="en-GB" altLang="x-none" dirty="0"/>
              <a:t>Primarily eliminated renally with cumulative excretion of</a:t>
            </a:r>
            <a:r>
              <a:rPr lang="en-GB" altLang="x-none" baseline="30000" dirty="0"/>
              <a:t>1</a:t>
            </a:r>
            <a:r>
              <a:rPr lang="en-GB" altLang="x-none" dirty="0"/>
              <a:t>:</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00483525"/>
              </p:ext>
            </p:extLst>
          </p:nvPr>
        </p:nvGraphicFramePr>
        <p:xfrm>
          <a:off x="2632676" y="3484770"/>
          <a:ext cx="3992774" cy="1907896"/>
        </p:xfrm>
        <a:graphic>
          <a:graphicData uri="http://schemas.openxmlformats.org/drawingml/2006/table">
            <a:tbl>
              <a:tblPr firstRow="1" bandRow="1">
                <a:tableStyleId>{5C22544A-7EE6-4342-B048-85BDC9FD1C3A}</a:tableStyleId>
              </a:tblPr>
              <a:tblGrid>
                <a:gridCol w="2162753">
                  <a:extLst>
                    <a:ext uri="{9D8B030D-6E8A-4147-A177-3AD203B41FA5}">
                      <a16:colId xmlns:a16="http://schemas.microsoft.com/office/drawing/2014/main" val="1227567387"/>
                    </a:ext>
                  </a:extLst>
                </a:gridCol>
                <a:gridCol w="1830021">
                  <a:extLst>
                    <a:ext uri="{9D8B030D-6E8A-4147-A177-3AD203B41FA5}">
                      <a16:colId xmlns:a16="http://schemas.microsoft.com/office/drawing/2014/main" val="3505152093"/>
                    </a:ext>
                  </a:extLst>
                </a:gridCol>
              </a:tblGrid>
              <a:tr h="332194">
                <a:tc>
                  <a:txBody>
                    <a:bodyPr/>
                    <a:lstStyle/>
                    <a:p>
                      <a:pPr algn="ctr"/>
                      <a:r>
                        <a:rPr lang="en-US" sz="1600" dirty="0">
                          <a:latin typeface="Helvetica Neue"/>
                        </a:rPr>
                        <a:t>Time After Administration</a:t>
                      </a:r>
                    </a:p>
                  </a:txBody>
                  <a:tcPr anchor="ctr"/>
                </a:tc>
                <a:tc>
                  <a:txBody>
                    <a:bodyPr/>
                    <a:lstStyle/>
                    <a:p>
                      <a:pPr algn="ctr"/>
                      <a:r>
                        <a:rPr lang="en-US" sz="1600" dirty="0">
                          <a:latin typeface="Helvetica Neue"/>
                        </a:rPr>
                        <a:t>% Excretion</a:t>
                      </a:r>
                    </a:p>
                  </a:txBody>
                  <a:tcPr anchor="ctr"/>
                </a:tc>
                <a:extLst>
                  <a:ext uri="{0D108BD9-81ED-4DB2-BD59-A6C34878D82A}">
                    <a16:rowId xmlns:a16="http://schemas.microsoft.com/office/drawing/2014/main" val="2658926954"/>
                  </a:ext>
                </a:extLst>
              </a:tr>
              <a:tr h="332194">
                <a:tc>
                  <a:txBody>
                    <a:bodyPr/>
                    <a:lstStyle/>
                    <a:p>
                      <a:r>
                        <a:rPr lang="en-US" sz="1400" dirty="0">
                          <a:solidFill>
                            <a:schemeClr val="tx1">
                              <a:lumMod val="75000"/>
                              <a:lumOff val="25000"/>
                            </a:schemeClr>
                          </a:solidFill>
                          <a:latin typeface="Helvetica Neue"/>
                        </a:rPr>
                        <a:t>&lt; 5 hours</a:t>
                      </a:r>
                      <a:endParaRPr lang="en-US" sz="1400" baseline="30000" dirty="0">
                        <a:solidFill>
                          <a:schemeClr val="tx1">
                            <a:lumMod val="75000"/>
                            <a:lumOff val="25000"/>
                          </a:schemeClr>
                        </a:solidFill>
                        <a:latin typeface="Helvetica Neue"/>
                      </a:endParaRPr>
                    </a:p>
                  </a:txBody>
                  <a:tcPr/>
                </a:tc>
                <a:tc>
                  <a:txBody>
                    <a:bodyPr/>
                    <a:lstStyle/>
                    <a:p>
                      <a:pPr algn="ctr"/>
                      <a:r>
                        <a:rPr lang="en-US" sz="1400" dirty="0">
                          <a:solidFill>
                            <a:schemeClr val="tx1">
                              <a:lumMod val="75000"/>
                              <a:lumOff val="25000"/>
                            </a:schemeClr>
                          </a:solidFill>
                          <a:latin typeface="Helvetica Neue"/>
                        </a:rPr>
                        <a:t>44</a:t>
                      </a:r>
                    </a:p>
                  </a:txBody>
                  <a:tcPr/>
                </a:tc>
                <a:extLst>
                  <a:ext uri="{0D108BD9-81ED-4DB2-BD59-A6C34878D82A}">
                    <a16:rowId xmlns:a16="http://schemas.microsoft.com/office/drawing/2014/main" val="3475044492"/>
                  </a:ext>
                </a:extLst>
              </a:tr>
              <a:tr h="33219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baseline="0" dirty="0">
                          <a:solidFill>
                            <a:schemeClr val="tx1">
                              <a:lumMod val="75000"/>
                              <a:lumOff val="25000"/>
                            </a:schemeClr>
                          </a:solidFill>
                          <a:latin typeface="Helvetica Neue"/>
                        </a:rPr>
                        <a:t>&lt; 24 hours</a:t>
                      </a:r>
                      <a:endParaRPr lang="en-US" sz="1400" baseline="30000" dirty="0">
                        <a:solidFill>
                          <a:schemeClr val="tx1">
                            <a:lumMod val="75000"/>
                            <a:lumOff val="25000"/>
                          </a:schemeClr>
                        </a:solidFill>
                        <a:latin typeface="Helvetica Neue"/>
                      </a:endParaRPr>
                    </a:p>
                  </a:txBody>
                  <a:tcPr/>
                </a:tc>
                <a:tc>
                  <a:txBody>
                    <a:bodyPr/>
                    <a:lstStyle/>
                    <a:p>
                      <a:pPr algn="ctr"/>
                      <a:r>
                        <a:rPr lang="en-US" sz="1400" dirty="0">
                          <a:solidFill>
                            <a:schemeClr val="tx1">
                              <a:lumMod val="75000"/>
                              <a:lumOff val="25000"/>
                            </a:schemeClr>
                          </a:solidFill>
                          <a:latin typeface="Helvetica Neue"/>
                        </a:rPr>
                        <a:t>58</a:t>
                      </a:r>
                    </a:p>
                  </a:txBody>
                  <a:tcPr/>
                </a:tc>
                <a:extLst>
                  <a:ext uri="{0D108BD9-81ED-4DB2-BD59-A6C34878D82A}">
                    <a16:rowId xmlns:a16="http://schemas.microsoft.com/office/drawing/2014/main" val="2224594343"/>
                  </a:ext>
                </a:extLst>
              </a:tr>
              <a:tr h="33219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baseline="0" dirty="0">
                          <a:solidFill>
                            <a:schemeClr val="tx1">
                              <a:lumMod val="75000"/>
                              <a:lumOff val="25000"/>
                            </a:schemeClr>
                          </a:solidFill>
                          <a:latin typeface="Helvetica Neue"/>
                        </a:rPr>
                        <a:t>&lt; 48 hours</a:t>
                      </a:r>
                      <a:endParaRPr lang="en-US" sz="1400" baseline="30000" dirty="0">
                        <a:solidFill>
                          <a:schemeClr val="tx1">
                            <a:lumMod val="75000"/>
                            <a:lumOff val="25000"/>
                          </a:schemeClr>
                        </a:solidFill>
                        <a:latin typeface="Helvetica Neue"/>
                      </a:endParaRPr>
                    </a:p>
                  </a:txBody>
                  <a:tcPr/>
                </a:tc>
                <a:tc>
                  <a:txBody>
                    <a:bodyPr/>
                    <a:lstStyle/>
                    <a:p>
                      <a:pPr algn="ctr"/>
                      <a:r>
                        <a:rPr lang="en-US" sz="1400" dirty="0">
                          <a:solidFill>
                            <a:schemeClr val="tx1">
                              <a:lumMod val="75000"/>
                              <a:lumOff val="25000"/>
                            </a:schemeClr>
                          </a:solidFill>
                          <a:latin typeface="Helvetica Neue"/>
                        </a:rPr>
                        <a:t>65</a:t>
                      </a:r>
                    </a:p>
                  </a:txBody>
                  <a:tcPr/>
                </a:tc>
                <a:extLst>
                  <a:ext uri="{0D108BD9-81ED-4DB2-BD59-A6C34878D82A}">
                    <a16:rowId xmlns:a16="http://schemas.microsoft.com/office/drawing/2014/main" val="2654631215"/>
                  </a:ext>
                </a:extLst>
              </a:tr>
              <a:tr h="33219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400" baseline="0" dirty="0">
                          <a:solidFill>
                            <a:schemeClr val="tx1">
                              <a:lumMod val="75000"/>
                              <a:lumOff val="25000"/>
                            </a:schemeClr>
                          </a:solidFill>
                          <a:latin typeface="Helvetica Neue"/>
                        </a:rPr>
                        <a:t>&lt; 14 days</a:t>
                      </a:r>
                      <a:endParaRPr lang="en-US" sz="1400" baseline="30000" dirty="0">
                        <a:solidFill>
                          <a:schemeClr val="tx1">
                            <a:lumMod val="75000"/>
                            <a:lumOff val="25000"/>
                          </a:schemeClr>
                        </a:solidFill>
                        <a:latin typeface="Helvetica Neue"/>
                      </a:endParaRPr>
                    </a:p>
                  </a:txBody>
                  <a:tcPr/>
                </a:tc>
                <a:tc>
                  <a:txBody>
                    <a:bodyPr/>
                    <a:lstStyle/>
                    <a:p>
                      <a:pPr algn="ctr"/>
                      <a:r>
                        <a:rPr lang="en-US" sz="1400" dirty="0">
                          <a:solidFill>
                            <a:schemeClr val="tx1">
                              <a:lumMod val="75000"/>
                              <a:lumOff val="25000"/>
                            </a:schemeClr>
                          </a:solidFill>
                          <a:latin typeface="Helvetica Neue"/>
                        </a:rPr>
                        <a:t>&gt;99</a:t>
                      </a:r>
                    </a:p>
                  </a:txBody>
                  <a:tcPr/>
                </a:tc>
                <a:extLst>
                  <a:ext uri="{0D108BD9-81ED-4DB2-BD59-A6C34878D82A}">
                    <a16:rowId xmlns:a16="http://schemas.microsoft.com/office/drawing/2014/main" val="1488759167"/>
                  </a:ext>
                </a:extLst>
              </a:tr>
            </a:tbl>
          </a:graphicData>
        </a:graphic>
      </p:graphicFrame>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370886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3"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4"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p:cNvSpPr/>
          <p:nvPr/>
        </p:nvSpPr>
        <p:spPr bwMode="auto">
          <a:xfrm>
            <a:off x="501437" y="3223089"/>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5"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6"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94978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24</a:t>
            </a:fld>
            <a:endParaRPr lang="en-US" altLang="en-US" dirty="0"/>
          </a:p>
        </p:txBody>
      </p:sp>
      <p:sp>
        <p:nvSpPr>
          <p:cNvPr id="3" name="Title 2"/>
          <p:cNvSpPr>
            <a:spLocks noGrp="1"/>
          </p:cNvSpPr>
          <p:nvPr>
            <p:ph type="title"/>
          </p:nvPr>
        </p:nvSpPr>
        <p:spPr/>
        <p:txBody>
          <a:bodyPr/>
          <a:lstStyle/>
          <a:p>
            <a:r>
              <a:rPr lang="en-US" dirty="0"/>
              <a:t>NETTER-1: i</a:t>
            </a:r>
            <a:r>
              <a:rPr lang="en-US" altLang="en-US" dirty="0">
                <a:solidFill>
                  <a:schemeClr val="accent1"/>
                </a:solidFill>
                <a:cs typeface="Arial" pitchFamily="34" charset="0"/>
                <a:sym typeface="Arial" pitchFamily="34" charset="0"/>
              </a:rPr>
              <a:t>nternational</a:t>
            </a:r>
            <a:r>
              <a:rPr lang="en-US" altLang="en-US" dirty="0">
                <a:solidFill>
                  <a:schemeClr val="accent1"/>
                </a:solidFill>
                <a:latin typeface="Arial" pitchFamily="34" charset="0"/>
                <a:cs typeface="Arial" pitchFamily="34" charset="0"/>
                <a:sym typeface="Arial" pitchFamily="34" charset="0"/>
              </a:rPr>
              <a:t>, multicenter, randomized, comparator-controlled, parallel-group phase III study</a:t>
            </a:r>
            <a:r>
              <a:rPr lang="en-US" altLang="en-US" baseline="30000" dirty="0">
                <a:solidFill>
                  <a:schemeClr val="accent1"/>
                </a:solidFill>
                <a:latin typeface="Arial" pitchFamily="34" charset="0"/>
                <a:cs typeface="Arial" pitchFamily="34" charset="0"/>
                <a:sym typeface="Arial" pitchFamily="34" charset="0"/>
              </a:rPr>
              <a:t>1</a:t>
            </a:r>
            <a:endParaRPr lang="en-US" dirty="0"/>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r>
              <a:rPr lang="en-US" sz="1100" dirty="0"/>
              <a:t>2. Strosberg J, El-Haddad G, Wolin E, et al. Phase 3 Trial of (177)Lu-Dotatate for Midgut Neuroendocrine Tumors. </a:t>
            </a:r>
            <a:r>
              <a:rPr lang="en-US" sz="1100" i="1" dirty="0"/>
              <a:t>N Engl J Med</a:t>
            </a:r>
            <a:r>
              <a:rPr lang="en-US" sz="1100" dirty="0"/>
              <a:t>. 2017;376(2):125-135.</a:t>
            </a:r>
            <a:endParaRPr lang="en-US" sz="1100" kern="0" dirty="0">
              <a:cs typeface="Arial"/>
            </a:endParaRP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4" name="Picture 3"/>
          <p:cNvPicPr>
            <a:picLocks noChangeAspect="1"/>
          </p:cNvPicPr>
          <p:nvPr/>
        </p:nvPicPr>
        <p:blipFill>
          <a:blip r:embed="rId3"/>
          <a:stretch>
            <a:fillRect/>
          </a:stretch>
        </p:blipFill>
        <p:spPr>
          <a:xfrm>
            <a:off x="331450" y="2098500"/>
            <a:ext cx="8377778" cy="3336677"/>
          </a:xfrm>
          <a:prstGeom prst="rect">
            <a:avLst/>
          </a:prstGeom>
        </p:spPr>
      </p:pic>
    </p:spTree>
    <p:extLst>
      <p:ext uri="{BB962C8B-B14F-4D97-AF65-F5344CB8AC3E}">
        <p14:creationId xmlns:p14="http://schemas.microsoft.com/office/powerpoint/2010/main" val="189953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25</a:t>
            </a:fld>
            <a:endParaRPr lang="en-US" altLang="en-US" dirty="0"/>
          </a:p>
        </p:txBody>
      </p:sp>
      <p:sp>
        <p:nvSpPr>
          <p:cNvPr id="3" name="Title 2"/>
          <p:cNvSpPr>
            <a:spLocks noGrp="1"/>
          </p:cNvSpPr>
          <p:nvPr>
            <p:ph type="title"/>
          </p:nvPr>
        </p:nvSpPr>
        <p:spPr/>
        <p:txBody>
          <a:bodyPr/>
          <a:lstStyle/>
          <a:p>
            <a:r>
              <a:rPr lang="en-US" dirty="0"/>
              <a:t>NETTER-1: inclusion and exclusion criteria</a:t>
            </a:r>
            <a:r>
              <a:rPr lang="en-US" baseline="30000" dirty="0"/>
              <a:t>1</a:t>
            </a:r>
            <a:endParaRPr lang="en-US" dirty="0"/>
          </a:p>
        </p:txBody>
      </p:sp>
      <p:sp>
        <p:nvSpPr>
          <p:cNvPr id="8"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Strosberg J, El-Haddad G, Wolin E, et al. Phase 3 Trial of (177)Lu-Dotatate for Midgut Neuroendocrine Tumors. </a:t>
            </a:r>
            <a:r>
              <a:rPr lang="en-US" sz="1100" i="1" dirty="0"/>
              <a:t>N Engl J Med</a:t>
            </a:r>
            <a:r>
              <a:rPr lang="en-US" sz="1100" dirty="0"/>
              <a:t>. 2017;376(2):125-135.</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13" name="Text Placeholder 15">
            <a:extLst/>
          </p:cNvPr>
          <p:cNvSpPr txBox="1">
            <a:spLocks/>
          </p:cNvSpPr>
          <p:nvPr/>
        </p:nvSpPr>
        <p:spPr>
          <a:xfrm>
            <a:off x="662548" y="1670038"/>
            <a:ext cx="3657600" cy="649224"/>
          </a:xfrm>
          <a:prstGeom prst="rect">
            <a:avLst/>
          </a:prstGeom>
          <a:solidFill>
            <a:schemeClr val="accent1">
              <a:alpha val="80000"/>
            </a:schemeClr>
          </a:solidFill>
        </p:spPr>
        <p:txBody>
          <a:bodyPr vert="horz" lIns="182880" tIns="91440" rIns="182880" bIns="91440" rtlCol="0" anchor="ctr" anchorCtr="0">
            <a:spAutoFit/>
          </a:bodyPr>
          <a:lstStyle>
            <a:lvl1pPr marL="0" indent="0" algn="l" defTabSz="914378" rtl="0" eaLnBrk="1" latinLnBrk="0" hangingPunct="1">
              <a:spcBef>
                <a:spcPct val="20000"/>
              </a:spcBef>
              <a:buClr>
                <a:schemeClr val="accent1"/>
              </a:buClr>
              <a:buFont typeface="Arial" panose="020B0604020202020204" pitchFamily="34" charset="0"/>
              <a:buNone/>
              <a:defRPr sz="1500" kern="800" spc="-10">
                <a:solidFill>
                  <a:srgbClr val="FFFFFF"/>
                </a:solidFill>
                <a:latin typeface="+mn-lt"/>
                <a:ea typeface="+mn-ea"/>
                <a:cs typeface="+mn-cs"/>
              </a:defRPr>
            </a:lvl1pPr>
            <a:lvl2pPr marL="0" indent="0" algn="l" defTabSz="914378" rtl="0" eaLnBrk="1" latinLnBrk="0" hangingPunct="1">
              <a:spcBef>
                <a:spcPct val="20000"/>
              </a:spcBef>
              <a:buClr>
                <a:schemeClr val="accent1"/>
              </a:buClr>
              <a:buFont typeface="Arial" panose="020B0604020202020204" pitchFamily="34" charset="0"/>
              <a:buNone/>
              <a:defRPr sz="1050" kern="800">
                <a:solidFill>
                  <a:srgbClr val="FFFFFF"/>
                </a:solidFill>
                <a:latin typeface="+mn-lt"/>
                <a:ea typeface="+mn-ea"/>
                <a:cs typeface="+mn-cs"/>
              </a:defRPr>
            </a:lvl2pPr>
            <a:lvl3pPr marL="257175"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3pPr>
            <a:lvl4pPr marL="385763"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4pPr>
            <a:lvl5pPr marL="557213" indent="-171450"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marR="0" lvl="0" algn="l" defTabSz="914378" rtl="0" eaLnBrk="1" fontAlgn="auto" latinLnBrk="0" hangingPunct="1">
              <a:lnSpc>
                <a:spcPct val="100000"/>
              </a:lnSpc>
              <a:spcBef>
                <a:spcPct val="20000"/>
              </a:spcBef>
              <a:spcAft>
                <a:spcPts val="0"/>
              </a:spcAft>
              <a:buClr>
                <a:srgbClr val="4DB3C7"/>
              </a:buClr>
              <a:buSzTx/>
              <a:buFont typeface="Arial" panose="020B0604020202020204" pitchFamily="34" charset="0"/>
              <a:buNone/>
              <a:tabLst/>
              <a:defRPr/>
            </a:pPr>
            <a:r>
              <a:rPr kumimoji="0" lang="en-US" sz="1500" b="1" i="0" u="none" strike="noStrike" kern="800" cap="none" spc="-10" normalizeH="0" baseline="0" noProof="0" dirty="0">
                <a:ln>
                  <a:noFill/>
                </a:ln>
                <a:solidFill>
                  <a:srgbClr val="FFFFFF"/>
                </a:solidFill>
                <a:effectLst/>
                <a:uLnTx/>
                <a:uFillTx/>
                <a:latin typeface="HelveticaNeueLT Std" panose="020B0604020202020204" pitchFamily="34" charset="0"/>
              </a:rPr>
              <a:t>Inclusion criteria</a:t>
            </a:r>
            <a:endParaRPr kumimoji="0" lang="en-US" sz="1050" b="1" i="0" u="none" strike="noStrike" kern="800" cap="none" spc="0" normalizeH="0" baseline="0" noProof="0" dirty="0">
              <a:ln>
                <a:noFill/>
              </a:ln>
              <a:solidFill>
                <a:srgbClr val="FFFFFF"/>
              </a:solidFill>
              <a:effectLst/>
              <a:uLnTx/>
              <a:uFillTx/>
              <a:latin typeface="HelveticaNeueLT Std" panose="020B0604020202020204" pitchFamily="34" charset="0"/>
            </a:endParaRPr>
          </a:p>
        </p:txBody>
      </p:sp>
      <p:sp>
        <p:nvSpPr>
          <p:cNvPr id="14" name="Text Placeholder 16">
            <a:extLst/>
          </p:cNvPr>
          <p:cNvSpPr txBox="1">
            <a:spLocks/>
          </p:cNvSpPr>
          <p:nvPr/>
        </p:nvSpPr>
        <p:spPr>
          <a:xfrm>
            <a:off x="4619199" y="1668591"/>
            <a:ext cx="3657600" cy="649224"/>
          </a:xfrm>
          <a:prstGeom prst="rect">
            <a:avLst/>
          </a:prstGeom>
          <a:solidFill>
            <a:srgbClr val="7E8992"/>
          </a:solidFill>
        </p:spPr>
        <p:txBody>
          <a:bodyPr vert="horz" lIns="182880" tIns="91440" rIns="182880" bIns="91440" rtlCol="0" anchor="ctr" anchorCtr="0">
            <a:spAutoFit/>
          </a:bodyPr>
          <a:lstStyle>
            <a:lvl1pPr marL="0" indent="0" algn="l" defTabSz="914378" rtl="0" eaLnBrk="1" latinLnBrk="0" hangingPunct="1">
              <a:spcBef>
                <a:spcPct val="20000"/>
              </a:spcBef>
              <a:buClr>
                <a:schemeClr val="accent1"/>
              </a:buClr>
              <a:buFont typeface="Arial" panose="020B0604020202020204" pitchFamily="34" charset="0"/>
              <a:buNone/>
              <a:defRPr sz="1500" kern="800" spc="-10">
                <a:solidFill>
                  <a:srgbClr val="FFFFFF"/>
                </a:solidFill>
                <a:latin typeface="+mn-lt"/>
                <a:ea typeface="+mn-ea"/>
                <a:cs typeface="+mn-cs"/>
              </a:defRPr>
            </a:lvl1pPr>
            <a:lvl2pPr marL="0" indent="0" algn="l" defTabSz="914378" rtl="0" eaLnBrk="1" latinLnBrk="0" hangingPunct="1">
              <a:spcBef>
                <a:spcPct val="20000"/>
              </a:spcBef>
              <a:buClr>
                <a:schemeClr val="accent1"/>
              </a:buClr>
              <a:buFont typeface="Arial" panose="020B0604020202020204" pitchFamily="34" charset="0"/>
              <a:buNone/>
              <a:defRPr sz="1050" kern="800">
                <a:solidFill>
                  <a:srgbClr val="FFFFFF"/>
                </a:solidFill>
                <a:latin typeface="+mn-lt"/>
                <a:ea typeface="+mn-ea"/>
                <a:cs typeface="+mn-cs"/>
              </a:defRPr>
            </a:lvl2pPr>
            <a:lvl3pPr marL="257175"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3pPr>
            <a:lvl4pPr marL="385763"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4pPr>
            <a:lvl5pPr marL="557213" indent="-171450"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marR="0" lvl="0" algn="l" defTabSz="914378" rtl="0" eaLnBrk="1" fontAlgn="auto" latinLnBrk="0" hangingPunct="1">
              <a:lnSpc>
                <a:spcPct val="100000"/>
              </a:lnSpc>
              <a:spcBef>
                <a:spcPct val="20000"/>
              </a:spcBef>
              <a:spcAft>
                <a:spcPts val="0"/>
              </a:spcAft>
              <a:buClr>
                <a:srgbClr val="4DB3C7"/>
              </a:buClr>
              <a:buSzTx/>
              <a:buFont typeface="Arial" panose="020B0604020202020204" pitchFamily="34" charset="0"/>
              <a:buNone/>
              <a:tabLst/>
              <a:defRPr/>
            </a:pPr>
            <a:r>
              <a:rPr kumimoji="0" lang="en-US" sz="1500" b="1" i="0" u="none" strike="noStrike" kern="800" cap="none" spc="-10" normalizeH="0" baseline="0" noProof="0" dirty="0">
                <a:ln>
                  <a:noFill/>
                </a:ln>
                <a:solidFill>
                  <a:srgbClr val="FFFFFF"/>
                </a:solidFill>
                <a:effectLst/>
                <a:uLnTx/>
                <a:uFillTx/>
                <a:latin typeface="HelveticaNeueLT Std" panose="020B0604020202020204" pitchFamily="34" charset="0"/>
              </a:rPr>
              <a:t>Exclusion criteria</a:t>
            </a:r>
            <a:endParaRPr kumimoji="0" lang="en-US" sz="1050" b="1" i="0" u="none" strike="noStrike" kern="800" cap="none" spc="0" normalizeH="0" baseline="0" noProof="0" dirty="0">
              <a:ln>
                <a:noFill/>
              </a:ln>
              <a:solidFill>
                <a:srgbClr val="FFFFFF"/>
              </a:solidFill>
              <a:effectLst/>
              <a:uLnTx/>
              <a:uFillTx/>
              <a:latin typeface="HelveticaNeueLT Std" panose="020B0604020202020204" pitchFamily="34" charset="0"/>
            </a:endParaRPr>
          </a:p>
        </p:txBody>
      </p:sp>
      <p:sp>
        <p:nvSpPr>
          <p:cNvPr id="15" name="Text Placeholder 15">
            <a:extLst/>
          </p:cNvPr>
          <p:cNvSpPr txBox="1">
            <a:spLocks/>
          </p:cNvSpPr>
          <p:nvPr/>
        </p:nvSpPr>
        <p:spPr>
          <a:xfrm>
            <a:off x="662548" y="2399540"/>
            <a:ext cx="3657600" cy="1809726"/>
          </a:xfrm>
          <a:prstGeom prst="rect">
            <a:avLst/>
          </a:prstGeom>
          <a:solidFill>
            <a:schemeClr val="accent1">
              <a:lumMod val="20000"/>
              <a:lumOff val="80000"/>
              <a:alpha val="80000"/>
            </a:schemeClr>
          </a:solidFill>
        </p:spPr>
        <p:txBody>
          <a:bodyPr vert="horz" lIns="182880" tIns="91440" rIns="182880" bIns="91440" rtlCol="0" anchor="t" anchorCtr="0">
            <a:spAutoFit/>
          </a:bodyPr>
          <a:lstStyle>
            <a:lvl1pPr marL="0" indent="0" algn="l" defTabSz="914378" rtl="0" eaLnBrk="1" latinLnBrk="0" hangingPunct="1">
              <a:spcBef>
                <a:spcPct val="20000"/>
              </a:spcBef>
              <a:buClr>
                <a:schemeClr val="accent1"/>
              </a:buClr>
              <a:buFont typeface="Arial" panose="020B0604020202020204" pitchFamily="34" charset="0"/>
              <a:buNone/>
              <a:defRPr sz="1500" kern="800" spc="-10">
                <a:solidFill>
                  <a:srgbClr val="FFFFFF"/>
                </a:solidFill>
                <a:latin typeface="+mn-lt"/>
                <a:ea typeface="+mn-ea"/>
                <a:cs typeface="+mn-cs"/>
              </a:defRPr>
            </a:lvl1pPr>
            <a:lvl2pPr marL="0" indent="0" algn="l" defTabSz="914378" rtl="0" eaLnBrk="1" latinLnBrk="0" hangingPunct="1">
              <a:spcBef>
                <a:spcPct val="20000"/>
              </a:spcBef>
              <a:buClr>
                <a:schemeClr val="accent1"/>
              </a:buClr>
              <a:buFont typeface="Arial" panose="020B0604020202020204" pitchFamily="34" charset="0"/>
              <a:buNone/>
              <a:defRPr sz="1050" kern="800">
                <a:solidFill>
                  <a:srgbClr val="FFFFFF"/>
                </a:solidFill>
                <a:latin typeface="+mn-lt"/>
                <a:ea typeface="+mn-ea"/>
                <a:cs typeface="+mn-cs"/>
              </a:defRPr>
            </a:lvl2pPr>
            <a:lvl3pPr marL="257175"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3pPr>
            <a:lvl4pPr marL="385763"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4pPr>
            <a:lvl5pPr marL="557213" indent="-171450"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Patients with midgut NET that had metastasized or were locally advanced, that were inoperable, and had progressed during treatment with octreotide LAR</a:t>
            </a:r>
          </a:p>
          <a:p>
            <a:pPr marL="285750" indent="-285750">
              <a:buFont typeface="Arial" panose="020B0604020202020204" pitchFamily="34" charset="0"/>
              <a:buChar char="•"/>
            </a:pPr>
            <a:r>
              <a:rPr lang="en-US" sz="1100" dirty="0" err="1">
                <a:solidFill>
                  <a:schemeClr val="tx1">
                    <a:lumMod val="75000"/>
                    <a:lumOff val="25000"/>
                  </a:schemeClr>
                </a:solidFill>
                <a:latin typeface="HelveticaNeueLT Std" panose="020B0604020202020204" pitchFamily="34" charset="0"/>
                <a:hlinkClick r:id="rId2"/>
              </a:rPr>
              <a:t>Karnofsky</a:t>
            </a:r>
            <a:r>
              <a:rPr lang="en-US" sz="1100" dirty="0">
                <a:solidFill>
                  <a:schemeClr val="tx1">
                    <a:lumMod val="75000"/>
                    <a:lumOff val="25000"/>
                  </a:schemeClr>
                </a:solidFill>
                <a:latin typeface="HelveticaNeueLT Std" panose="020B0604020202020204" pitchFamily="34" charset="0"/>
                <a:hlinkClick r:id="rId2"/>
              </a:rPr>
              <a:t> score ≥60</a:t>
            </a:r>
            <a:endParaRPr lang="en-US" sz="1100" dirty="0">
              <a:solidFill>
                <a:schemeClr val="tx1">
                  <a:lumMod val="75000"/>
                  <a:lumOff val="25000"/>
                </a:schemeClr>
              </a:solidFill>
              <a:latin typeface="HelveticaNeueLT Std" panose="020B0604020202020204" pitchFamily="34" charset="0"/>
            </a:endParaRP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Tumor with well-differentiated histologic features, as defined by the </a:t>
            </a:r>
            <a:r>
              <a:rPr lang="en-US" sz="1100" dirty="0">
                <a:solidFill>
                  <a:schemeClr val="tx1">
                    <a:lumMod val="75000"/>
                    <a:lumOff val="25000"/>
                  </a:schemeClr>
                </a:solidFill>
                <a:latin typeface="HelveticaNeueLT Std" panose="020B0604020202020204" pitchFamily="34" charset="0"/>
                <a:hlinkClick r:id="rId3"/>
              </a:rPr>
              <a:t>Ki67 index</a:t>
            </a:r>
            <a:endParaRPr lang="en-US" sz="1100" dirty="0">
              <a:solidFill>
                <a:schemeClr val="tx1">
                  <a:lumMod val="75000"/>
                  <a:lumOff val="25000"/>
                </a:schemeClr>
              </a:solidFill>
              <a:latin typeface="HelveticaNeueLT Std" panose="020B0604020202020204" pitchFamily="34" charset="0"/>
            </a:endParaRP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Somatostatin receptors present on all target lesions</a:t>
            </a:r>
          </a:p>
        </p:txBody>
      </p:sp>
      <p:sp>
        <p:nvSpPr>
          <p:cNvPr id="16" name="Text Placeholder 15">
            <a:extLst/>
          </p:cNvPr>
          <p:cNvSpPr txBox="1">
            <a:spLocks/>
          </p:cNvSpPr>
          <p:nvPr/>
        </p:nvSpPr>
        <p:spPr>
          <a:xfrm>
            <a:off x="4619199" y="2399540"/>
            <a:ext cx="3657600" cy="3163943"/>
          </a:xfrm>
          <a:prstGeom prst="rect">
            <a:avLst/>
          </a:prstGeom>
          <a:solidFill>
            <a:schemeClr val="accent2">
              <a:lumMod val="20000"/>
              <a:lumOff val="80000"/>
              <a:alpha val="80000"/>
            </a:schemeClr>
          </a:solidFill>
        </p:spPr>
        <p:txBody>
          <a:bodyPr vert="horz" wrap="square" lIns="182880" tIns="91440" rIns="182880" bIns="91440" rtlCol="0" anchor="t" anchorCtr="0">
            <a:spAutoFit/>
          </a:bodyPr>
          <a:lstStyle>
            <a:lvl1pPr marL="0" indent="0" algn="l" defTabSz="914378" rtl="0" eaLnBrk="1" latinLnBrk="0" hangingPunct="1">
              <a:spcBef>
                <a:spcPct val="20000"/>
              </a:spcBef>
              <a:buClr>
                <a:schemeClr val="accent1"/>
              </a:buClr>
              <a:buFont typeface="Arial" panose="020B0604020202020204" pitchFamily="34" charset="0"/>
              <a:buNone/>
              <a:defRPr sz="1500" kern="800" spc="-10">
                <a:solidFill>
                  <a:srgbClr val="FFFFFF"/>
                </a:solidFill>
                <a:latin typeface="+mn-lt"/>
                <a:ea typeface="+mn-ea"/>
                <a:cs typeface="+mn-cs"/>
              </a:defRPr>
            </a:lvl1pPr>
            <a:lvl2pPr marL="0" indent="0" algn="l" defTabSz="914378" rtl="0" eaLnBrk="1" latinLnBrk="0" hangingPunct="1">
              <a:spcBef>
                <a:spcPct val="20000"/>
              </a:spcBef>
              <a:buClr>
                <a:schemeClr val="accent1"/>
              </a:buClr>
              <a:buFont typeface="Arial" panose="020B0604020202020204" pitchFamily="34" charset="0"/>
              <a:buNone/>
              <a:defRPr sz="1050" kern="800">
                <a:solidFill>
                  <a:srgbClr val="FFFFFF"/>
                </a:solidFill>
                <a:latin typeface="+mn-lt"/>
                <a:ea typeface="+mn-ea"/>
                <a:cs typeface="+mn-cs"/>
              </a:defRPr>
            </a:lvl2pPr>
            <a:lvl3pPr marL="257175"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3pPr>
            <a:lvl4pPr marL="385763" indent="-128588"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4pPr>
            <a:lvl5pPr marL="557213" indent="-171450" algn="l" defTabSz="914378" rtl="0" eaLnBrk="1" latinLnBrk="0" hangingPunct="1">
              <a:spcBef>
                <a:spcPct val="20000"/>
              </a:spcBef>
              <a:buClr>
                <a:schemeClr val="accent1"/>
              </a:buClr>
              <a:buFont typeface="Arial" panose="020B0604020202020204" pitchFamily="34" charset="0"/>
              <a:buChar char="»"/>
              <a:defRPr sz="1050" kern="800">
                <a:solidFill>
                  <a:srgbClr val="FFFFFF"/>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Serum creatinine level ≥150 </a:t>
            </a:r>
            <a:r>
              <a:rPr lang="el-GR" sz="1100" dirty="0">
                <a:solidFill>
                  <a:schemeClr val="tx1">
                    <a:lumMod val="75000"/>
                    <a:lumOff val="25000"/>
                  </a:schemeClr>
                </a:solidFill>
                <a:latin typeface="HelveticaNeueLT Std" panose="020B0604020202020204" pitchFamily="34" charset="0"/>
              </a:rPr>
              <a:t>μ</a:t>
            </a:r>
            <a:r>
              <a:rPr lang="en-US" sz="1100" dirty="0" err="1">
                <a:solidFill>
                  <a:schemeClr val="tx1">
                    <a:lumMod val="75000"/>
                    <a:lumOff val="25000"/>
                  </a:schemeClr>
                </a:solidFill>
                <a:latin typeface="HelveticaNeueLT Std" panose="020B0604020202020204" pitchFamily="34" charset="0"/>
              </a:rPr>
              <a:t>mol</a:t>
            </a:r>
            <a:r>
              <a:rPr lang="en-US" sz="1100" dirty="0">
                <a:solidFill>
                  <a:schemeClr val="tx1">
                    <a:lumMod val="75000"/>
                    <a:lumOff val="25000"/>
                  </a:schemeClr>
                </a:solidFill>
                <a:latin typeface="HelveticaNeueLT Std" panose="020B0604020202020204" pitchFamily="34" charset="0"/>
              </a:rPr>
              <a:t>/L or creatinine clearance of &lt;50 mL/min</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Hemoglobin level &lt;8.0 g/</a:t>
            </a:r>
            <a:r>
              <a:rPr lang="en-US" sz="1100" dirty="0" err="1">
                <a:solidFill>
                  <a:schemeClr val="tx1">
                    <a:lumMod val="75000"/>
                    <a:lumOff val="25000"/>
                  </a:schemeClr>
                </a:solidFill>
                <a:latin typeface="HelveticaNeueLT Std" panose="020B0604020202020204" pitchFamily="34" charset="0"/>
              </a:rPr>
              <a:t>dL</a:t>
            </a:r>
            <a:endParaRPr lang="en-US" sz="1100" dirty="0">
              <a:solidFill>
                <a:schemeClr val="tx1">
                  <a:lumMod val="75000"/>
                  <a:lumOff val="25000"/>
                </a:schemeClr>
              </a:solidFill>
              <a:latin typeface="HelveticaNeueLT Std" panose="020B0604020202020204" pitchFamily="34" charset="0"/>
            </a:endParaRP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White-cell count &lt;2000/mm</a:t>
            </a:r>
            <a:r>
              <a:rPr lang="en-US" sz="1100" baseline="30000" dirty="0">
                <a:solidFill>
                  <a:schemeClr val="tx1">
                    <a:lumMod val="75000"/>
                    <a:lumOff val="25000"/>
                  </a:schemeClr>
                </a:solidFill>
                <a:latin typeface="HelveticaNeueLT Std" panose="020B0604020202020204" pitchFamily="34" charset="0"/>
              </a:rPr>
              <a:t>3</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Platelet count &lt;75,000/mm</a:t>
            </a:r>
            <a:r>
              <a:rPr lang="en-US" sz="1100" baseline="30000" dirty="0">
                <a:solidFill>
                  <a:schemeClr val="tx1">
                    <a:lumMod val="75000"/>
                    <a:lumOff val="25000"/>
                  </a:schemeClr>
                </a:solidFill>
                <a:latin typeface="HelveticaNeueLT Std" panose="020B0604020202020204" pitchFamily="34" charset="0"/>
              </a:rPr>
              <a:t>3</a:t>
            </a:r>
            <a:endParaRPr lang="en-US" sz="1100" dirty="0">
              <a:solidFill>
                <a:schemeClr val="tx1">
                  <a:lumMod val="75000"/>
                  <a:lumOff val="25000"/>
                </a:schemeClr>
              </a:solidFill>
              <a:latin typeface="HelveticaNeueLT Std" panose="020B0604020202020204" pitchFamily="34" charset="0"/>
            </a:endParaRP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Total bilirubin level &gt;3x the upper limit of normal range</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Serum albumin &gt;3.0/</a:t>
            </a:r>
            <a:r>
              <a:rPr lang="en-US" sz="1100" dirty="0" err="1">
                <a:solidFill>
                  <a:schemeClr val="tx1">
                    <a:lumMod val="75000"/>
                    <a:lumOff val="25000"/>
                  </a:schemeClr>
                </a:solidFill>
                <a:latin typeface="HelveticaNeueLT Std" panose="020B0604020202020204" pitchFamily="34" charset="0"/>
              </a:rPr>
              <a:t>dL</a:t>
            </a:r>
            <a:r>
              <a:rPr lang="en-US" sz="1100" dirty="0">
                <a:solidFill>
                  <a:schemeClr val="tx1">
                    <a:lumMod val="75000"/>
                    <a:lumOff val="25000"/>
                  </a:schemeClr>
                </a:solidFill>
                <a:latin typeface="HelveticaNeueLT Std" panose="020B0604020202020204" pitchFamily="34" charset="0"/>
              </a:rPr>
              <a:t>, unless the prothrombin time value was within normal range</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Treatment with &gt;30 mg octreotide LAR within 12 weeks before randomization</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Peptide receptor radionuclide therapy (PRRT) at any time before randomization</a:t>
            </a:r>
          </a:p>
          <a:p>
            <a:pPr marL="285750" indent="-285750">
              <a:buFont typeface="Arial" panose="020B0604020202020204" pitchFamily="34" charset="0"/>
              <a:buChar char="•"/>
            </a:pPr>
            <a:r>
              <a:rPr lang="en-US" sz="1100" dirty="0">
                <a:solidFill>
                  <a:schemeClr val="tx1">
                    <a:lumMod val="75000"/>
                    <a:lumOff val="25000"/>
                  </a:schemeClr>
                </a:solidFill>
                <a:latin typeface="HelveticaNeueLT Std" panose="020B0604020202020204" pitchFamily="34" charset="0"/>
              </a:rPr>
              <a:t>Any surgery, liver-directed </a:t>
            </a:r>
            <a:r>
              <a:rPr lang="en-US" sz="1100" dirty="0" err="1">
                <a:solidFill>
                  <a:schemeClr val="tx1">
                    <a:lumMod val="75000"/>
                    <a:lumOff val="25000"/>
                  </a:schemeClr>
                </a:solidFill>
                <a:latin typeface="HelveticaNeueLT Std" panose="020B0604020202020204" pitchFamily="34" charset="0"/>
              </a:rPr>
              <a:t>transarterial</a:t>
            </a:r>
            <a:r>
              <a:rPr lang="en-US" sz="1100" dirty="0">
                <a:solidFill>
                  <a:schemeClr val="tx1">
                    <a:lumMod val="75000"/>
                    <a:lumOff val="25000"/>
                  </a:schemeClr>
                </a:solidFill>
                <a:latin typeface="HelveticaNeueLT Std" panose="020B0604020202020204" pitchFamily="34" charset="0"/>
              </a:rPr>
              <a:t> therapy, or chemotherapy within 12 weeks before randomization</a:t>
            </a:r>
          </a:p>
        </p:txBody>
      </p:sp>
      <p:pic>
        <p:nvPicPr>
          <p:cNvPr id="17" name="Picture 16">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03" y="1764602"/>
            <a:ext cx="457201" cy="457201"/>
          </a:xfrm>
          <a:prstGeom prst="rect">
            <a:avLst/>
          </a:prstGeom>
        </p:spPr>
      </p:pic>
      <p:pic>
        <p:nvPicPr>
          <p:cNvPr id="18" name="Picture 17">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147" y="1764601"/>
            <a:ext cx="457201" cy="457201"/>
          </a:xfrm>
          <a:prstGeom prst="rect">
            <a:avLst/>
          </a:prstGeom>
        </p:spPr>
      </p:pic>
    </p:spTree>
    <p:extLst>
      <p:ext uri="{BB962C8B-B14F-4D97-AF65-F5344CB8AC3E}">
        <p14:creationId xmlns:p14="http://schemas.microsoft.com/office/powerpoint/2010/main" val="167620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26</a:t>
            </a:fld>
            <a:endParaRPr lang="en-US" altLang="en-US" dirty="0"/>
          </a:p>
        </p:txBody>
      </p:sp>
      <p:sp>
        <p:nvSpPr>
          <p:cNvPr id="3" name="Title 2"/>
          <p:cNvSpPr>
            <a:spLocks noGrp="1"/>
          </p:cNvSpPr>
          <p:nvPr>
            <p:ph type="title"/>
          </p:nvPr>
        </p:nvSpPr>
        <p:spPr/>
        <p:txBody>
          <a:bodyPr/>
          <a:lstStyle/>
          <a:p>
            <a:r>
              <a:rPr lang="en-US" dirty="0"/>
              <a:t>NETTER-1: well-balanced patient characteristics</a:t>
            </a:r>
            <a:r>
              <a:rPr lang="en-US" baseline="30000" dirty="0"/>
              <a:t>1</a:t>
            </a:r>
            <a:endParaRPr lang="en-US" dirty="0"/>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Strosberg J, El-Haddad G, Wolin E, et al. Phase 3 Trial of (177)Lu-Dotatate for Midgut Neuroendocrine Tumors. </a:t>
            </a:r>
            <a:r>
              <a:rPr lang="en-US" sz="1100" i="1" dirty="0"/>
              <a:t>N Engl J Med</a:t>
            </a:r>
            <a:r>
              <a:rPr lang="en-US" sz="1100" dirty="0"/>
              <a:t>. 2017;376(2):125-135.</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8" name="Content Placeholder 4">
            <a:extLst/>
          </p:cNvPr>
          <p:cNvGraphicFramePr>
            <a:graphicFrameLocks noGrp="1"/>
          </p:cNvGraphicFramePr>
          <p:nvPr>
            <p:ph idx="1"/>
            <p:extLst>
              <p:ext uri="{D42A27DB-BD31-4B8C-83A1-F6EECF244321}">
                <p14:modId xmlns:p14="http://schemas.microsoft.com/office/powerpoint/2010/main" val="3476352526"/>
              </p:ext>
            </p:extLst>
          </p:nvPr>
        </p:nvGraphicFramePr>
        <p:xfrm>
          <a:off x="827902" y="1292498"/>
          <a:ext cx="7391401" cy="4404360"/>
        </p:xfrm>
        <a:graphic>
          <a:graphicData uri="http://schemas.openxmlformats.org/drawingml/2006/table">
            <a:tbl>
              <a:tblPr firstRow="1" bandRow="1">
                <a:tableStyleId>{5C22544A-7EE6-4342-B048-85BDC9FD1C3A}</a:tableStyleId>
              </a:tblPr>
              <a:tblGrid>
                <a:gridCol w="4040239">
                  <a:extLst>
                    <a:ext uri="{9D8B030D-6E8A-4147-A177-3AD203B41FA5}">
                      <a16:colId xmlns:a16="http://schemas.microsoft.com/office/drawing/2014/main" val="112981351"/>
                    </a:ext>
                  </a:extLst>
                </a:gridCol>
                <a:gridCol w="1675581">
                  <a:extLst>
                    <a:ext uri="{9D8B030D-6E8A-4147-A177-3AD203B41FA5}">
                      <a16:colId xmlns:a16="http://schemas.microsoft.com/office/drawing/2014/main" val="4007797896"/>
                    </a:ext>
                  </a:extLst>
                </a:gridCol>
                <a:gridCol w="1675581">
                  <a:extLst>
                    <a:ext uri="{9D8B030D-6E8A-4147-A177-3AD203B41FA5}">
                      <a16:colId xmlns:a16="http://schemas.microsoft.com/office/drawing/2014/main" val="374544378"/>
                    </a:ext>
                  </a:extLst>
                </a:gridCol>
              </a:tblGrid>
              <a:tr h="203986">
                <a:tc>
                  <a:txBody>
                    <a:bodyPr/>
                    <a:lstStyle/>
                    <a:p>
                      <a:pPr algn="l"/>
                      <a:r>
                        <a:rPr lang="en-US" sz="1100" dirty="0">
                          <a:latin typeface="HelveticaNeueLT Std" panose="020B0604020202020204" pitchFamily="34" charset="0"/>
                        </a:rPr>
                        <a:t>Characteristic</a:t>
                      </a:r>
                    </a:p>
                  </a:txBody>
                  <a:tcPr/>
                </a:tc>
                <a:tc>
                  <a:txBody>
                    <a:bodyPr/>
                    <a:lstStyle/>
                    <a:p>
                      <a:pPr algn="ctr"/>
                      <a:r>
                        <a:rPr lang="en-US" sz="1100" baseline="0" dirty="0">
                          <a:latin typeface="HelveticaNeueLT Std" panose="020B0604020202020204" pitchFamily="34" charset="0"/>
                        </a:rPr>
                        <a:t>LUTATHERA</a:t>
                      </a:r>
                      <a:r>
                        <a:rPr lang="en-US" sz="1100" baseline="30000" dirty="0">
                          <a:latin typeface="HelveticaNeueLT Std" panose="020B0604020202020204" pitchFamily="34" charset="0"/>
                        </a:rPr>
                        <a:t>®</a:t>
                      </a:r>
                      <a:r>
                        <a:rPr lang="en-US" sz="1100" b="0" baseline="0" dirty="0">
                          <a:latin typeface="HelveticaNeueLT Std" panose="020B0604020202020204" pitchFamily="34" charset="0"/>
                        </a:rPr>
                        <a:t> (n=116)</a:t>
                      </a:r>
                      <a:endParaRPr lang="en-US" sz="1100" b="0" baseline="30000" dirty="0">
                        <a:latin typeface="HelveticaNeueLT Std" panose="020B0604020202020204" pitchFamily="34" charset="0"/>
                      </a:endParaRPr>
                    </a:p>
                  </a:txBody>
                  <a:tcPr/>
                </a:tc>
                <a:tc>
                  <a:txBody>
                    <a:bodyPr/>
                    <a:lstStyle/>
                    <a:p>
                      <a:pPr algn="ctr"/>
                      <a:r>
                        <a:rPr lang="en-US" sz="1100" dirty="0">
                          <a:latin typeface="HelveticaNeueLT Std" panose="020B0604020202020204" pitchFamily="34" charset="0"/>
                        </a:rPr>
                        <a:t>Control </a:t>
                      </a:r>
                      <a:r>
                        <a:rPr lang="en-US" sz="1100" b="0" dirty="0">
                          <a:latin typeface="HelveticaNeueLT Std" panose="020B0604020202020204" pitchFamily="34" charset="0"/>
                        </a:rPr>
                        <a:t>(n=113)</a:t>
                      </a:r>
                    </a:p>
                  </a:txBody>
                  <a:tcPr/>
                </a:tc>
                <a:extLst>
                  <a:ext uri="{0D108BD9-81ED-4DB2-BD59-A6C34878D82A}">
                    <a16:rowId xmlns:a16="http://schemas.microsoft.com/office/drawing/2014/main" val="3696770138"/>
                  </a:ext>
                </a:extLst>
              </a:tr>
              <a:tr h="203986">
                <a:tc>
                  <a:txBody>
                    <a:bodyPr/>
                    <a:lstStyle/>
                    <a:p>
                      <a:pPr algn="l"/>
                      <a:r>
                        <a:rPr lang="en-US" sz="1100" b="1" dirty="0">
                          <a:solidFill>
                            <a:schemeClr val="tx1">
                              <a:lumMod val="75000"/>
                              <a:lumOff val="25000"/>
                            </a:schemeClr>
                          </a:solidFill>
                          <a:latin typeface="HelveticaNeueLT Std" panose="020B0604020202020204" pitchFamily="34" charset="0"/>
                        </a:rPr>
                        <a:t>Age</a:t>
                      </a:r>
                      <a:r>
                        <a:rPr lang="en-US" sz="1100" dirty="0">
                          <a:solidFill>
                            <a:schemeClr val="tx1">
                              <a:lumMod val="75000"/>
                              <a:lumOff val="25000"/>
                            </a:schemeClr>
                          </a:solidFill>
                          <a:latin typeface="HelveticaNeueLT Std" panose="020B0604020202020204" pitchFamily="34" charset="0"/>
                        </a:rPr>
                        <a:t>, mean ± standard deviation</a:t>
                      </a:r>
                    </a:p>
                  </a:txBody>
                  <a:tcPr/>
                </a:tc>
                <a:tc>
                  <a:txBody>
                    <a:bodyPr/>
                    <a:lstStyle/>
                    <a:p>
                      <a:pPr algn="ctr"/>
                      <a:r>
                        <a:rPr lang="en-US" sz="1100" dirty="0">
                          <a:solidFill>
                            <a:schemeClr val="tx1">
                              <a:lumMod val="75000"/>
                              <a:lumOff val="25000"/>
                            </a:schemeClr>
                          </a:solidFill>
                          <a:latin typeface="HelveticaNeueLT Std" panose="020B0604020202020204" pitchFamily="34" charset="0"/>
                        </a:rPr>
                        <a:t>63 years ± 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lumMod val="75000"/>
                              <a:lumOff val="25000"/>
                            </a:schemeClr>
                          </a:solidFill>
                          <a:latin typeface="HelveticaNeueLT Std" panose="020B0604020202020204" pitchFamily="34" charset="0"/>
                        </a:rPr>
                        <a:t>64 years ± 10</a:t>
                      </a:r>
                    </a:p>
                  </a:txBody>
                  <a:tcPr/>
                </a:tc>
                <a:extLst>
                  <a:ext uri="{0D108BD9-81ED-4DB2-BD59-A6C34878D82A}">
                    <a16:rowId xmlns:a16="http://schemas.microsoft.com/office/drawing/2014/main" val="3177042520"/>
                  </a:ext>
                </a:extLst>
              </a:tr>
              <a:tr h="203986">
                <a:tc>
                  <a:txBody>
                    <a:bodyPr/>
                    <a:lstStyle/>
                    <a:p>
                      <a:pPr algn="l"/>
                      <a:r>
                        <a:rPr lang="en-US" sz="1100" b="1" dirty="0">
                          <a:solidFill>
                            <a:schemeClr val="tx1">
                              <a:lumMod val="75000"/>
                              <a:lumOff val="25000"/>
                            </a:schemeClr>
                          </a:solidFill>
                          <a:latin typeface="HelveticaNeueLT Std" panose="020B0604020202020204" pitchFamily="34" charset="0"/>
                        </a:rPr>
                        <a:t>Median time since diagnosis</a:t>
                      </a:r>
                      <a:r>
                        <a:rPr lang="en-US" sz="1100" dirty="0">
                          <a:solidFill>
                            <a:schemeClr val="tx1">
                              <a:lumMod val="75000"/>
                              <a:lumOff val="25000"/>
                            </a:schemeClr>
                          </a:solidFill>
                          <a:latin typeface="HelveticaNeueLT Std" panose="020B0604020202020204" pitchFamily="34" charset="0"/>
                        </a:rPr>
                        <a:t>, years</a:t>
                      </a:r>
                    </a:p>
                  </a:txBody>
                  <a:tcPr/>
                </a:tc>
                <a:tc>
                  <a:txBody>
                    <a:bodyPr/>
                    <a:lstStyle/>
                    <a:p>
                      <a:pPr algn="ctr"/>
                      <a:r>
                        <a:rPr lang="en-US" sz="1100" dirty="0">
                          <a:solidFill>
                            <a:schemeClr val="tx1">
                              <a:lumMod val="75000"/>
                              <a:lumOff val="25000"/>
                            </a:schemeClr>
                          </a:solidFill>
                          <a:latin typeface="HelveticaNeueLT Std" panose="020B0604020202020204" pitchFamily="34" charset="0"/>
                        </a:rPr>
                        <a:t>3.8</a:t>
                      </a:r>
                    </a:p>
                  </a:txBody>
                  <a:tcPr/>
                </a:tc>
                <a:tc>
                  <a:txBody>
                    <a:bodyPr/>
                    <a:lstStyle/>
                    <a:p>
                      <a:pPr algn="ctr"/>
                      <a:r>
                        <a:rPr lang="en-US" sz="1100" dirty="0">
                          <a:solidFill>
                            <a:schemeClr val="tx1">
                              <a:lumMod val="75000"/>
                              <a:lumOff val="25000"/>
                            </a:schemeClr>
                          </a:solidFill>
                          <a:latin typeface="HelveticaNeueLT Std" panose="020B0604020202020204" pitchFamily="34" charset="0"/>
                        </a:rPr>
                        <a:t>4.8</a:t>
                      </a:r>
                    </a:p>
                  </a:txBody>
                  <a:tcPr/>
                </a:tc>
                <a:extLst>
                  <a:ext uri="{0D108BD9-81ED-4DB2-BD59-A6C34878D82A}">
                    <a16:rowId xmlns:a16="http://schemas.microsoft.com/office/drawing/2014/main" val="4068846062"/>
                  </a:ext>
                </a:extLst>
              </a:tr>
              <a:tr h="1019931">
                <a:tc>
                  <a:txBody>
                    <a:bodyPr/>
                    <a:lstStyle/>
                    <a:p>
                      <a:pPr algn="l"/>
                      <a:r>
                        <a:rPr lang="en-US" sz="1100" b="1" dirty="0">
                          <a:solidFill>
                            <a:schemeClr val="tx1">
                              <a:lumMod val="75000"/>
                              <a:lumOff val="25000"/>
                            </a:schemeClr>
                          </a:solidFill>
                          <a:latin typeface="HelveticaNeueLT Std" panose="020B0604020202020204" pitchFamily="34" charset="0"/>
                        </a:rPr>
                        <a:t>Primary tumor site</a:t>
                      </a:r>
                      <a:r>
                        <a:rPr lang="en-US" sz="1100" dirty="0">
                          <a:solidFill>
                            <a:schemeClr val="tx1">
                              <a:lumMod val="75000"/>
                              <a:lumOff val="25000"/>
                            </a:schemeClr>
                          </a:solidFill>
                          <a:latin typeface="HelveticaNeueLT Std" panose="020B0604020202020204" pitchFamily="34" charset="0"/>
                        </a:rPr>
                        <a:t>, n (%)</a:t>
                      </a:r>
                    </a:p>
                    <a:p>
                      <a:pPr lvl="1" algn="l"/>
                      <a:r>
                        <a:rPr lang="en-US" sz="1100" dirty="0">
                          <a:solidFill>
                            <a:schemeClr val="tx1">
                              <a:lumMod val="75000"/>
                              <a:lumOff val="25000"/>
                            </a:schemeClr>
                          </a:solidFill>
                          <a:latin typeface="HelveticaNeueLT Std" panose="020B0604020202020204" pitchFamily="34" charset="0"/>
                        </a:rPr>
                        <a:t>Ileum</a:t>
                      </a:r>
                    </a:p>
                    <a:p>
                      <a:pPr lvl="1" algn="l"/>
                      <a:r>
                        <a:rPr lang="en-US" sz="1100" dirty="0">
                          <a:solidFill>
                            <a:schemeClr val="tx1">
                              <a:lumMod val="75000"/>
                              <a:lumOff val="25000"/>
                            </a:schemeClr>
                          </a:solidFill>
                          <a:latin typeface="HelveticaNeueLT Std" panose="020B0604020202020204" pitchFamily="34" charset="0"/>
                        </a:rPr>
                        <a:t>Small intestine, not otherwise specified</a:t>
                      </a:r>
                    </a:p>
                    <a:p>
                      <a:pPr lvl="1" algn="l"/>
                      <a:r>
                        <a:rPr lang="en-US" sz="1100" dirty="0">
                          <a:solidFill>
                            <a:schemeClr val="tx1">
                              <a:lumMod val="75000"/>
                              <a:lumOff val="25000"/>
                            </a:schemeClr>
                          </a:solidFill>
                          <a:latin typeface="HelveticaNeueLT Std" panose="020B0604020202020204" pitchFamily="34" charset="0"/>
                        </a:rPr>
                        <a:t>Midgut, not otherwise specified</a:t>
                      </a:r>
                    </a:p>
                    <a:p>
                      <a:pPr lvl="1" algn="l"/>
                      <a:r>
                        <a:rPr lang="en-US" sz="1100" dirty="0">
                          <a:solidFill>
                            <a:schemeClr val="tx1">
                              <a:lumMod val="75000"/>
                              <a:lumOff val="25000"/>
                            </a:schemeClr>
                          </a:solidFill>
                          <a:latin typeface="HelveticaNeueLT Std" panose="020B0604020202020204" pitchFamily="34" charset="0"/>
                        </a:rPr>
                        <a:t>Jejunum</a:t>
                      </a:r>
                    </a:p>
                    <a:p>
                      <a:pPr lvl="1" algn="l"/>
                      <a:r>
                        <a:rPr lang="en-US" sz="1100" dirty="0">
                          <a:solidFill>
                            <a:schemeClr val="tx1">
                              <a:lumMod val="75000"/>
                              <a:lumOff val="25000"/>
                            </a:schemeClr>
                          </a:solidFill>
                          <a:latin typeface="HelveticaNeueLT Std" panose="020B0604020202020204" pitchFamily="34" charset="0"/>
                        </a:rPr>
                        <a:t>Right colon</a:t>
                      </a:r>
                    </a:p>
                    <a:p>
                      <a:pPr lvl="1" algn="l"/>
                      <a:r>
                        <a:rPr lang="en-US" sz="1100" dirty="0">
                          <a:solidFill>
                            <a:schemeClr val="tx1">
                              <a:lumMod val="75000"/>
                              <a:lumOff val="25000"/>
                            </a:schemeClr>
                          </a:solidFill>
                          <a:latin typeface="HelveticaNeueLT Std" panose="020B0604020202020204" pitchFamily="34" charset="0"/>
                        </a:rPr>
                        <a:t>Appendix</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86 (74)</a:t>
                      </a:r>
                    </a:p>
                    <a:p>
                      <a:pPr algn="ctr"/>
                      <a:r>
                        <a:rPr lang="en-US" sz="1100" dirty="0">
                          <a:solidFill>
                            <a:schemeClr val="tx1">
                              <a:lumMod val="75000"/>
                              <a:lumOff val="25000"/>
                            </a:schemeClr>
                          </a:solidFill>
                          <a:latin typeface="HelveticaNeueLT Std" panose="020B0604020202020204" pitchFamily="34" charset="0"/>
                        </a:rPr>
                        <a:t>11 (9)</a:t>
                      </a:r>
                    </a:p>
                    <a:p>
                      <a:pPr algn="ctr"/>
                      <a:r>
                        <a:rPr lang="en-US" sz="1100" dirty="0">
                          <a:solidFill>
                            <a:schemeClr val="tx1">
                              <a:lumMod val="75000"/>
                              <a:lumOff val="25000"/>
                            </a:schemeClr>
                          </a:solidFill>
                          <a:latin typeface="HelveticaNeueLT Std" panose="020B0604020202020204" pitchFamily="34" charset="0"/>
                        </a:rPr>
                        <a:t>9 (8)</a:t>
                      </a:r>
                    </a:p>
                    <a:p>
                      <a:pPr algn="ctr"/>
                      <a:r>
                        <a:rPr lang="en-US" sz="1100" dirty="0">
                          <a:solidFill>
                            <a:schemeClr val="tx1">
                              <a:lumMod val="75000"/>
                              <a:lumOff val="25000"/>
                            </a:schemeClr>
                          </a:solidFill>
                          <a:latin typeface="HelveticaNeueLT Std" panose="020B0604020202020204" pitchFamily="34" charset="0"/>
                        </a:rPr>
                        <a:t>6 (5)</a:t>
                      </a:r>
                    </a:p>
                    <a:p>
                      <a:pPr algn="ctr"/>
                      <a:r>
                        <a:rPr lang="en-US" sz="1100" dirty="0">
                          <a:solidFill>
                            <a:schemeClr val="tx1">
                              <a:lumMod val="75000"/>
                              <a:lumOff val="25000"/>
                            </a:schemeClr>
                          </a:solidFill>
                          <a:latin typeface="HelveticaNeueLT Std" panose="020B0604020202020204" pitchFamily="34" charset="0"/>
                        </a:rPr>
                        <a:t>3 (3)</a:t>
                      </a:r>
                    </a:p>
                    <a:p>
                      <a:pPr algn="ctr"/>
                      <a:r>
                        <a:rPr lang="en-US" sz="1100" dirty="0">
                          <a:solidFill>
                            <a:schemeClr val="tx1">
                              <a:lumMod val="75000"/>
                              <a:lumOff val="25000"/>
                            </a:schemeClr>
                          </a:solidFill>
                          <a:latin typeface="HelveticaNeueLT Std" panose="020B0604020202020204" pitchFamily="34" charset="0"/>
                        </a:rPr>
                        <a:t>1 (1)</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82 (73)</a:t>
                      </a:r>
                    </a:p>
                    <a:p>
                      <a:pPr algn="ctr"/>
                      <a:r>
                        <a:rPr lang="en-US" sz="1100" dirty="0">
                          <a:solidFill>
                            <a:schemeClr val="tx1">
                              <a:lumMod val="75000"/>
                              <a:lumOff val="25000"/>
                            </a:schemeClr>
                          </a:solidFill>
                          <a:latin typeface="HelveticaNeueLT Std" panose="020B0604020202020204" pitchFamily="34" charset="0"/>
                        </a:rPr>
                        <a:t>12 (11)</a:t>
                      </a:r>
                    </a:p>
                    <a:p>
                      <a:pPr algn="ctr"/>
                      <a:r>
                        <a:rPr lang="en-US" sz="1100" dirty="0">
                          <a:solidFill>
                            <a:schemeClr val="tx1">
                              <a:lumMod val="75000"/>
                              <a:lumOff val="25000"/>
                            </a:schemeClr>
                          </a:solidFill>
                          <a:latin typeface="HelveticaNeueLT Std" panose="020B0604020202020204" pitchFamily="34" charset="0"/>
                        </a:rPr>
                        <a:t>7 (6)</a:t>
                      </a:r>
                    </a:p>
                    <a:p>
                      <a:pPr algn="ctr"/>
                      <a:r>
                        <a:rPr lang="en-US" sz="1100" dirty="0">
                          <a:solidFill>
                            <a:schemeClr val="tx1">
                              <a:lumMod val="75000"/>
                              <a:lumOff val="25000"/>
                            </a:schemeClr>
                          </a:solidFill>
                          <a:latin typeface="HelveticaNeueLT Std" panose="020B0604020202020204" pitchFamily="34" charset="0"/>
                        </a:rPr>
                        <a:t>9 (8)</a:t>
                      </a:r>
                    </a:p>
                    <a:p>
                      <a:pPr algn="ctr"/>
                      <a:r>
                        <a:rPr lang="en-US" sz="1100" dirty="0">
                          <a:solidFill>
                            <a:schemeClr val="tx1">
                              <a:lumMod val="75000"/>
                              <a:lumOff val="25000"/>
                            </a:schemeClr>
                          </a:solidFill>
                          <a:latin typeface="HelveticaNeueLT Std" panose="020B0604020202020204" pitchFamily="34" charset="0"/>
                        </a:rPr>
                        <a:t>1 (1)</a:t>
                      </a:r>
                    </a:p>
                    <a:p>
                      <a:pPr algn="ctr"/>
                      <a:r>
                        <a:rPr lang="en-US" sz="1100" dirty="0">
                          <a:solidFill>
                            <a:schemeClr val="tx1">
                              <a:lumMod val="75000"/>
                              <a:lumOff val="25000"/>
                            </a:schemeClr>
                          </a:solidFill>
                          <a:latin typeface="HelveticaNeueLT Std" panose="020B0604020202020204" pitchFamily="34" charset="0"/>
                        </a:rPr>
                        <a:t>2 (2)</a:t>
                      </a:r>
                    </a:p>
                  </a:txBody>
                  <a:tcPr/>
                </a:tc>
                <a:extLst>
                  <a:ext uri="{0D108BD9-81ED-4DB2-BD59-A6C34878D82A}">
                    <a16:rowId xmlns:a16="http://schemas.microsoft.com/office/drawing/2014/main" val="3112623562"/>
                  </a:ext>
                </a:extLst>
              </a:tr>
              <a:tr h="1291912">
                <a:tc>
                  <a:txBody>
                    <a:bodyPr/>
                    <a:lstStyle/>
                    <a:p>
                      <a:pPr algn="l"/>
                      <a:r>
                        <a:rPr lang="en-US" sz="1100" b="1" dirty="0">
                          <a:solidFill>
                            <a:schemeClr val="tx1">
                              <a:lumMod val="75000"/>
                              <a:lumOff val="25000"/>
                            </a:schemeClr>
                          </a:solidFill>
                          <a:latin typeface="HelveticaNeueLT Std" panose="020B0604020202020204" pitchFamily="34" charset="0"/>
                        </a:rPr>
                        <a:t>Site of metastasis</a:t>
                      </a:r>
                      <a:r>
                        <a:rPr lang="en-US" sz="1100" dirty="0">
                          <a:solidFill>
                            <a:schemeClr val="tx1">
                              <a:lumMod val="75000"/>
                              <a:lumOff val="25000"/>
                            </a:schemeClr>
                          </a:solidFill>
                          <a:latin typeface="HelveticaNeueLT Std" panose="020B0604020202020204" pitchFamily="34" charset="0"/>
                        </a:rPr>
                        <a:t>, n (%)</a:t>
                      </a:r>
                    </a:p>
                    <a:p>
                      <a:pPr lvl="1" algn="l"/>
                      <a:r>
                        <a:rPr lang="en-US" sz="1100" dirty="0">
                          <a:solidFill>
                            <a:schemeClr val="tx1">
                              <a:lumMod val="75000"/>
                              <a:lumOff val="25000"/>
                            </a:schemeClr>
                          </a:solidFill>
                          <a:latin typeface="HelveticaNeueLT Std" panose="020B0604020202020204" pitchFamily="34" charset="0"/>
                        </a:rPr>
                        <a:t>Liver</a:t>
                      </a:r>
                    </a:p>
                    <a:p>
                      <a:pPr lvl="1" algn="l"/>
                      <a:r>
                        <a:rPr lang="en-US" sz="1100" dirty="0">
                          <a:solidFill>
                            <a:schemeClr val="tx1">
                              <a:lumMod val="75000"/>
                              <a:lumOff val="25000"/>
                            </a:schemeClr>
                          </a:solidFill>
                          <a:latin typeface="HelveticaNeueLT Std" panose="020B0604020202020204" pitchFamily="34" charset="0"/>
                        </a:rPr>
                        <a:t>Lymph nodes</a:t>
                      </a:r>
                    </a:p>
                    <a:p>
                      <a:pPr lvl="1" algn="l"/>
                      <a:r>
                        <a:rPr lang="en-US" sz="1100" dirty="0">
                          <a:solidFill>
                            <a:schemeClr val="tx1">
                              <a:lumMod val="75000"/>
                              <a:lumOff val="25000"/>
                            </a:schemeClr>
                          </a:solidFill>
                          <a:latin typeface="HelveticaNeueLT Std" panose="020B0604020202020204" pitchFamily="34" charset="0"/>
                        </a:rPr>
                        <a:t>Mesentery</a:t>
                      </a:r>
                    </a:p>
                    <a:p>
                      <a:pPr lvl="1" algn="l"/>
                      <a:r>
                        <a:rPr lang="en-US" sz="1100" dirty="0">
                          <a:solidFill>
                            <a:schemeClr val="tx1">
                              <a:lumMod val="75000"/>
                              <a:lumOff val="25000"/>
                            </a:schemeClr>
                          </a:solidFill>
                          <a:latin typeface="HelveticaNeueLT Std" panose="020B0604020202020204" pitchFamily="34" charset="0"/>
                        </a:rPr>
                        <a:t>Bone</a:t>
                      </a:r>
                    </a:p>
                    <a:p>
                      <a:pPr lvl="1" algn="l"/>
                      <a:r>
                        <a:rPr lang="en-US" sz="1100" dirty="0">
                          <a:solidFill>
                            <a:schemeClr val="tx1">
                              <a:lumMod val="75000"/>
                              <a:lumOff val="25000"/>
                            </a:schemeClr>
                          </a:solidFill>
                          <a:latin typeface="HelveticaNeueLT Std" panose="020B0604020202020204" pitchFamily="34" charset="0"/>
                        </a:rPr>
                        <a:t>Other</a:t>
                      </a:r>
                    </a:p>
                    <a:p>
                      <a:pPr lvl="1" algn="l"/>
                      <a:r>
                        <a:rPr lang="en-US" sz="1100" dirty="0">
                          <a:solidFill>
                            <a:schemeClr val="tx1">
                              <a:lumMod val="75000"/>
                              <a:lumOff val="25000"/>
                            </a:schemeClr>
                          </a:solidFill>
                          <a:latin typeface="HelveticaNeueLT Std" panose="020B0604020202020204" pitchFamily="34" charset="0"/>
                        </a:rPr>
                        <a:t>Peritoneum</a:t>
                      </a:r>
                    </a:p>
                    <a:p>
                      <a:pPr lvl="1" algn="l"/>
                      <a:r>
                        <a:rPr lang="en-US" sz="1100" dirty="0">
                          <a:solidFill>
                            <a:schemeClr val="tx1">
                              <a:lumMod val="75000"/>
                              <a:lumOff val="25000"/>
                            </a:schemeClr>
                          </a:solidFill>
                          <a:latin typeface="HelveticaNeueLT Std" panose="020B0604020202020204" pitchFamily="34" charset="0"/>
                        </a:rPr>
                        <a:t>Lungs</a:t>
                      </a:r>
                    </a:p>
                    <a:p>
                      <a:pPr lvl="1" algn="l"/>
                      <a:r>
                        <a:rPr lang="en-US" sz="1100" dirty="0">
                          <a:solidFill>
                            <a:schemeClr val="tx1">
                              <a:lumMod val="75000"/>
                              <a:lumOff val="25000"/>
                            </a:schemeClr>
                          </a:solidFill>
                          <a:latin typeface="HelveticaNeueLT Std" panose="020B0604020202020204" pitchFamily="34" charset="0"/>
                        </a:rPr>
                        <a:t>Ovaries</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97 (84)</a:t>
                      </a:r>
                    </a:p>
                    <a:p>
                      <a:pPr algn="ctr"/>
                      <a:r>
                        <a:rPr lang="en-US" sz="1100" dirty="0">
                          <a:solidFill>
                            <a:schemeClr val="tx1">
                              <a:lumMod val="75000"/>
                              <a:lumOff val="25000"/>
                            </a:schemeClr>
                          </a:solidFill>
                          <a:latin typeface="HelveticaNeueLT Std" panose="020B0604020202020204" pitchFamily="34" charset="0"/>
                        </a:rPr>
                        <a:t>77 (66)</a:t>
                      </a:r>
                    </a:p>
                    <a:p>
                      <a:pPr algn="ctr"/>
                      <a:r>
                        <a:rPr lang="en-US" sz="1100" dirty="0">
                          <a:solidFill>
                            <a:schemeClr val="tx1">
                              <a:lumMod val="75000"/>
                              <a:lumOff val="25000"/>
                            </a:schemeClr>
                          </a:solidFill>
                          <a:latin typeface="HelveticaNeueLT Std" panose="020B0604020202020204" pitchFamily="34" charset="0"/>
                        </a:rPr>
                        <a:t>17 (15)</a:t>
                      </a:r>
                    </a:p>
                    <a:p>
                      <a:pPr algn="ctr"/>
                      <a:r>
                        <a:rPr lang="en-US" sz="1100" dirty="0">
                          <a:solidFill>
                            <a:schemeClr val="tx1">
                              <a:lumMod val="75000"/>
                              <a:lumOff val="25000"/>
                            </a:schemeClr>
                          </a:solidFill>
                          <a:latin typeface="HelveticaNeueLT Std" panose="020B0604020202020204" pitchFamily="34" charset="0"/>
                        </a:rPr>
                        <a:t>13 (11)</a:t>
                      </a:r>
                    </a:p>
                    <a:p>
                      <a:pPr algn="ctr"/>
                      <a:r>
                        <a:rPr lang="en-US" sz="1100" dirty="0">
                          <a:solidFill>
                            <a:schemeClr val="tx1">
                              <a:lumMod val="75000"/>
                              <a:lumOff val="25000"/>
                            </a:schemeClr>
                          </a:solidFill>
                          <a:latin typeface="HelveticaNeueLT Std" panose="020B0604020202020204" pitchFamily="34" charset="0"/>
                        </a:rPr>
                        <a:t>15 (13)</a:t>
                      </a:r>
                    </a:p>
                    <a:p>
                      <a:pPr algn="ctr"/>
                      <a:r>
                        <a:rPr lang="en-US" sz="1100" dirty="0">
                          <a:solidFill>
                            <a:schemeClr val="tx1">
                              <a:lumMod val="75000"/>
                              <a:lumOff val="25000"/>
                            </a:schemeClr>
                          </a:solidFill>
                          <a:latin typeface="HelveticaNeueLT Std" panose="020B0604020202020204" pitchFamily="34" charset="0"/>
                        </a:rPr>
                        <a:t>7 (6)</a:t>
                      </a:r>
                    </a:p>
                    <a:p>
                      <a:pPr algn="ctr"/>
                      <a:r>
                        <a:rPr lang="en-US" sz="1100" dirty="0">
                          <a:solidFill>
                            <a:schemeClr val="tx1">
                              <a:lumMod val="75000"/>
                              <a:lumOff val="25000"/>
                            </a:schemeClr>
                          </a:solidFill>
                          <a:latin typeface="HelveticaNeueLT Std" panose="020B0604020202020204" pitchFamily="34" charset="0"/>
                        </a:rPr>
                        <a:t> 11 (9)</a:t>
                      </a:r>
                    </a:p>
                    <a:p>
                      <a:pPr algn="ctr"/>
                      <a:r>
                        <a:rPr lang="en-US" sz="1100" dirty="0">
                          <a:solidFill>
                            <a:schemeClr val="tx1">
                              <a:lumMod val="75000"/>
                              <a:lumOff val="25000"/>
                            </a:schemeClr>
                          </a:solidFill>
                          <a:latin typeface="HelveticaNeueLT Std" panose="020B0604020202020204" pitchFamily="34" charset="0"/>
                        </a:rPr>
                        <a:t>1 (1)</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94 (83)</a:t>
                      </a:r>
                    </a:p>
                    <a:p>
                      <a:pPr algn="ctr"/>
                      <a:r>
                        <a:rPr lang="en-US" sz="1100" dirty="0">
                          <a:solidFill>
                            <a:schemeClr val="tx1">
                              <a:lumMod val="75000"/>
                              <a:lumOff val="25000"/>
                            </a:schemeClr>
                          </a:solidFill>
                          <a:latin typeface="HelveticaNeueLT Std" panose="020B0604020202020204" pitchFamily="34" charset="0"/>
                        </a:rPr>
                        <a:t>65 (58)</a:t>
                      </a:r>
                    </a:p>
                    <a:p>
                      <a:pPr algn="ctr"/>
                      <a:r>
                        <a:rPr lang="en-US" sz="1100" dirty="0">
                          <a:solidFill>
                            <a:schemeClr val="tx1">
                              <a:lumMod val="75000"/>
                              <a:lumOff val="25000"/>
                            </a:schemeClr>
                          </a:solidFill>
                          <a:latin typeface="HelveticaNeueLT Std" panose="020B0604020202020204" pitchFamily="34" charset="0"/>
                        </a:rPr>
                        <a:t>8 (7)</a:t>
                      </a:r>
                    </a:p>
                    <a:p>
                      <a:pPr algn="ctr"/>
                      <a:r>
                        <a:rPr lang="en-US" sz="1100" dirty="0">
                          <a:solidFill>
                            <a:schemeClr val="tx1">
                              <a:lumMod val="75000"/>
                              <a:lumOff val="25000"/>
                            </a:schemeClr>
                          </a:solidFill>
                          <a:latin typeface="HelveticaNeueLT Std" panose="020B0604020202020204" pitchFamily="34" charset="0"/>
                        </a:rPr>
                        <a:t>12 (11)</a:t>
                      </a:r>
                    </a:p>
                    <a:p>
                      <a:pPr algn="ctr"/>
                      <a:r>
                        <a:rPr lang="en-US" sz="1100" dirty="0">
                          <a:solidFill>
                            <a:schemeClr val="tx1">
                              <a:lumMod val="75000"/>
                              <a:lumOff val="25000"/>
                            </a:schemeClr>
                          </a:solidFill>
                          <a:latin typeface="HelveticaNeueLT Std" panose="020B0604020202020204" pitchFamily="34" charset="0"/>
                        </a:rPr>
                        <a:t>10 (9)</a:t>
                      </a:r>
                    </a:p>
                    <a:p>
                      <a:pPr algn="ctr"/>
                      <a:r>
                        <a:rPr lang="en-US" sz="1100" dirty="0">
                          <a:solidFill>
                            <a:schemeClr val="tx1">
                              <a:lumMod val="75000"/>
                              <a:lumOff val="25000"/>
                            </a:schemeClr>
                          </a:solidFill>
                          <a:latin typeface="HelveticaNeueLT Std" panose="020B0604020202020204" pitchFamily="34" charset="0"/>
                        </a:rPr>
                        <a:t>10 (9)</a:t>
                      </a:r>
                    </a:p>
                    <a:p>
                      <a:pPr algn="ctr"/>
                      <a:r>
                        <a:rPr lang="en-US" sz="1100" dirty="0">
                          <a:solidFill>
                            <a:schemeClr val="tx1">
                              <a:lumMod val="75000"/>
                              <a:lumOff val="25000"/>
                            </a:schemeClr>
                          </a:solidFill>
                          <a:latin typeface="HelveticaNeueLT Std" panose="020B0604020202020204" pitchFamily="34" charset="0"/>
                        </a:rPr>
                        <a:t>5 (4)</a:t>
                      </a:r>
                    </a:p>
                    <a:p>
                      <a:pPr algn="ctr"/>
                      <a:r>
                        <a:rPr lang="en-US" sz="1100" dirty="0">
                          <a:solidFill>
                            <a:schemeClr val="tx1">
                              <a:lumMod val="75000"/>
                              <a:lumOff val="25000"/>
                            </a:schemeClr>
                          </a:solidFill>
                          <a:latin typeface="HelveticaNeueLT Std" panose="020B0604020202020204" pitchFamily="34" charset="0"/>
                        </a:rPr>
                        <a:t>9 (8)</a:t>
                      </a:r>
                    </a:p>
                  </a:txBody>
                  <a:tcPr/>
                </a:tc>
                <a:extLst>
                  <a:ext uri="{0D108BD9-81ED-4DB2-BD59-A6C34878D82A}">
                    <a16:rowId xmlns:a16="http://schemas.microsoft.com/office/drawing/2014/main" val="1845427449"/>
                  </a:ext>
                </a:extLst>
              </a:tr>
              <a:tr h="747949">
                <a:tc>
                  <a:txBody>
                    <a:bodyPr/>
                    <a:lstStyle/>
                    <a:p>
                      <a:pPr algn="l"/>
                      <a:r>
                        <a:rPr lang="en-US" sz="1100" b="1" dirty="0">
                          <a:solidFill>
                            <a:schemeClr val="tx1">
                              <a:lumMod val="75000"/>
                              <a:lumOff val="25000"/>
                            </a:schemeClr>
                          </a:solidFill>
                          <a:latin typeface="HelveticaNeueLT Std" panose="020B0604020202020204" pitchFamily="34" charset="0"/>
                        </a:rPr>
                        <a:t>Somatostatin receptor scintigraphy, </a:t>
                      </a:r>
                      <a:r>
                        <a:rPr lang="en-US" sz="1100" b="1" dirty="0" err="1">
                          <a:solidFill>
                            <a:schemeClr val="tx1">
                              <a:lumMod val="75000"/>
                              <a:lumOff val="25000"/>
                            </a:schemeClr>
                          </a:solidFill>
                          <a:latin typeface="HelveticaNeueLT Std" panose="020B0604020202020204" pitchFamily="34" charset="0"/>
                        </a:rPr>
                        <a:t>Krenning</a:t>
                      </a:r>
                      <a:r>
                        <a:rPr lang="en-US" sz="1100" b="1" dirty="0">
                          <a:solidFill>
                            <a:schemeClr val="tx1">
                              <a:lumMod val="75000"/>
                              <a:lumOff val="25000"/>
                            </a:schemeClr>
                          </a:solidFill>
                          <a:latin typeface="HelveticaNeueLT Std" panose="020B0604020202020204" pitchFamily="34" charset="0"/>
                        </a:rPr>
                        <a:t> scale</a:t>
                      </a:r>
                      <a:r>
                        <a:rPr lang="en-US" sz="1100" dirty="0">
                          <a:solidFill>
                            <a:schemeClr val="tx1">
                              <a:lumMod val="75000"/>
                              <a:lumOff val="25000"/>
                            </a:schemeClr>
                          </a:solidFill>
                          <a:latin typeface="HelveticaNeueLT Std" panose="020B0604020202020204" pitchFamily="34" charset="0"/>
                        </a:rPr>
                        <a:t>, n (%)</a:t>
                      </a:r>
                    </a:p>
                    <a:p>
                      <a:pPr lvl="1" algn="l"/>
                      <a:r>
                        <a:rPr lang="en-US" sz="1100" dirty="0">
                          <a:solidFill>
                            <a:schemeClr val="tx1">
                              <a:lumMod val="75000"/>
                              <a:lumOff val="25000"/>
                            </a:schemeClr>
                          </a:solidFill>
                          <a:latin typeface="HelveticaNeueLT Std" panose="020B0604020202020204" pitchFamily="34" charset="0"/>
                        </a:rPr>
                        <a:t>Grade 2</a:t>
                      </a:r>
                    </a:p>
                    <a:p>
                      <a:pPr lvl="1" algn="l"/>
                      <a:r>
                        <a:rPr lang="en-US" sz="1100" dirty="0">
                          <a:solidFill>
                            <a:schemeClr val="tx1">
                              <a:lumMod val="75000"/>
                              <a:lumOff val="25000"/>
                            </a:schemeClr>
                          </a:solidFill>
                          <a:latin typeface="HelveticaNeueLT Std" panose="020B0604020202020204" pitchFamily="34" charset="0"/>
                        </a:rPr>
                        <a:t>Grade 3</a:t>
                      </a:r>
                    </a:p>
                    <a:p>
                      <a:pPr lvl="1" algn="l"/>
                      <a:r>
                        <a:rPr lang="en-US" sz="1100" dirty="0">
                          <a:solidFill>
                            <a:schemeClr val="tx1">
                              <a:lumMod val="75000"/>
                              <a:lumOff val="25000"/>
                            </a:schemeClr>
                          </a:solidFill>
                          <a:latin typeface="HelveticaNeueLT Std" panose="020B0604020202020204" pitchFamily="34" charset="0"/>
                        </a:rPr>
                        <a:t>Grade 4</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11 (9)</a:t>
                      </a:r>
                    </a:p>
                    <a:p>
                      <a:pPr algn="ctr"/>
                      <a:r>
                        <a:rPr lang="en-US" sz="1100" dirty="0">
                          <a:solidFill>
                            <a:schemeClr val="tx1">
                              <a:lumMod val="75000"/>
                              <a:lumOff val="25000"/>
                            </a:schemeClr>
                          </a:solidFill>
                          <a:latin typeface="HelveticaNeueLT Std" panose="020B0604020202020204" pitchFamily="34" charset="0"/>
                        </a:rPr>
                        <a:t>34 (29)</a:t>
                      </a:r>
                    </a:p>
                    <a:p>
                      <a:pPr algn="ctr"/>
                      <a:r>
                        <a:rPr lang="en-US" sz="1100" dirty="0">
                          <a:solidFill>
                            <a:schemeClr val="tx1">
                              <a:lumMod val="75000"/>
                              <a:lumOff val="25000"/>
                            </a:schemeClr>
                          </a:solidFill>
                          <a:latin typeface="HelveticaNeueLT Std" panose="020B0604020202020204" pitchFamily="34" charset="0"/>
                        </a:rPr>
                        <a:t>71 (61)</a:t>
                      </a:r>
                    </a:p>
                  </a:txBody>
                  <a:tcPr/>
                </a:tc>
                <a:tc>
                  <a:txBody>
                    <a:bodyPr/>
                    <a:lstStyle/>
                    <a:p>
                      <a:pPr algn="ctr"/>
                      <a:endParaRPr lang="en-US" sz="1100" dirty="0">
                        <a:solidFill>
                          <a:schemeClr val="tx1">
                            <a:lumMod val="75000"/>
                            <a:lumOff val="25000"/>
                          </a:schemeClr>
                        </a:solidFill>
                        <a:latin typeface="HelveticaNeueLT Std" panose="020B0604020202020204" pitchFamily="34" charset="0"/>
                      </a:endParaRPr>
                    </a:p>
                    <a:p>
                      <a:pPr algn="ctr"/>
                      <a:r>
                        <a:rPr lang="en-US" sz="1100" dirty="0">
                          <a:solidFill>
                            <a:schemeClr val="tx1">
                              <a:lumMod val="75000"/>
                              <a:lumOff val="25000"/>
                            </a:schemeClr>
                          </a:solidFill>
                          <a:latin typeface="HelveticaNeueLT Std" panose="020B0604020202020204" pitchFamily="34" charset="0"/>
                        </a:rPr>
                        <a:t>12 (11)</a:t>
                      </a:r>
                    </a:p>
                    <a:p>
                      <a:pPr algn="ctr"/>
                      <a:r>
                        <a:rPr lang="en-US" sz="1100" dirty="0">
                          <a:solidFill>
                            <a:schemeClr val="tx1">
                              <a:lumMod val="75000"/>
                              <a:lumOff val="25000"/>
                            </a:schemeClr>
                          </a:solidFill>
                          <a:latin typeface="HelveticaNeueLT Std" panose="020B0604020202020204" pitchFamily="34" charset="0"/>
                        </a:rPr>
                        <a:t>34 (30)</a:t>
                      </a:r>
                    </a:p>
                    <a:p>
                      <a:pPr algn="ctr"/>
                      <a:r>
                        <a:rPr lang="en-US" sz="1100" dirty="0">
                          <a:solidFill>
                            <a:schemeClr val="tx1">
                              <a:lumMod val="75000"/>
                              <a:lumOff val="25000"/>
                            </a:schemeClr>
                          </a:solidFill>
                          <a:latin typeface="HelveticaNeueLT Std" panose="020B0604020202020204" pitchFamily="34" charset="0"/>
                        </a:rPr>
                        <a:t>67 (59)</a:t>
                      </a:r>
                    </a:p>
                  </a:txBody>
                  <a:tcPr/>
                </a:tc>
                <a:extLst>
                  <a:ext uri="{0D108BD9-81ED-4DB2-BD59-A6C34878D82A}">
                    <a16:rowId xmlns:a16="http://schemas.microsoft.com/office/drawing/2014/main" val="2072573635"/>
                  </a:ext>
                </a:extLst>
              </a:tr>
            </a:tbl>
          </a:graphicData>
        </a:graphic>
      </p:graphicFrame>
    </p:spTree>
    <p:extLst>
      <p:ext uri="{BB962C8B-B14F-4D97-AF65-F5344CB8AC3E}">
        <p14:creationId xmlns:p14="http://schemas.microsoft.com/office/powerpoint/2010/main" val="2975655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27</a:t>
            </a:fld>
            <a:endParaRPr lang="en-US" altLang="en-US" dirty="0"/>
          </a:p>
        </p:txBody>
      </p:sp>
      <p:sp>
        <p:nvSpPr>
          <p:cNvPr id="3" name="Title 2"/>
          <p:cNvSpPr>
            <a:spLocks noGrp="1"/>
          </p:cNvSpPr>
          <p:nvPr>
            <p:ph type="title"/>
          </p:nvPr>
        </p:nvSpPr>
        <p:spPr/>
        <p:txBody>
          <a:bodyPr/>
          <a:lstStyle/>
          <a:p>
            <a:r>
              <a:rPr lang="en-US" dirty="0"/>
              <a:t>Markedly longer progression-free </a:t>
            </a:r>
            <a:br>
              <a:rPr lang="en-US" dirty="0"/>
            </a:br>
            <a:r>
              <a:rPr lang="en-US" dirty="0"/>
              <a:t>survival (PFS)</a:t>
            </a:r>
            <a:r>
              <a:rPr lang="en-US" baseline="30000" dirty="0"/>
              <a:t>1</a:t>
            </a:r>
            <a:endParaRPr lang="en-US" dirty="0"/>
          </a:p>
        </p:txBody>
      </p:sp>
      <p:sp>
        <p:nvSpPr>
          <p:cNvPr id="4" name="Content Placeholder 3"/>
          <p:cNvSpPr>
            <a:spLocks noGrp="1"/>
          </p:cNvSpPr>
          <p:nvPr>
            <p:ph idx="1"/>
          </p:nvPr>
        </p:nvSpPr>
        <p:spPr>
          <a:xfrm>
            <a:off x="234775" y="1472960"/>
            <a:ext cx="3835795" cy="4329212"/>
          </a:xfrm>
        </p:spPr>
        <p:txBody>
          <a:bodyPr/>
          <a:lstStyle/>
          <a:p>
            <a:pPr marL="285750" indent="-285750">
              <a:buClr>
                <a:schemeClr val="accent1"/>
              </a:buClr>
            </a:pPr>
            <a:r>
              <a:rPr lang="en-US" dirty="0">
                <a:ea typeface="Arial" charset="0"/>
                <a:cs typeface="Arial" charset="0"/>
              </a:rPr>
              <a:t>Median PFS for LUTATHERA</a:t>
            </a:r>
            <a:r>
              <a:rPr lang="en-US" baseline="30000" dirty="0">
                <a:ea typeface="Arial" charset="0"/>
                <a:cs typeface="Arial" charset="0"/>
              </a:rPr>
              <a:t>® </a:t>
            </a:r>
            <a:r>
              <a:rPr lang="en-US" dirty="0">
                <a:ea typeface="Arial" charset="0"/>
                <a:cs typeface="Arial" charset="0"/>
              </a:rPr>
              <a:t>(lutetium Lu 177 dotatate) was not reached</a:t>
            </a:r>
          </a:p>
          <a:p>
            <a:pPr marL="285750" indent="-285750">
              <a:buClr>
                <a:schemeClr val="accent1"/>
              </a:buClr>
            </a:pPr>
            <a:endParaRPr lang="en-US" dirty="0">
              <a:ea typeface="Arial" charset="0"/>
              <a:cs typeface="Arial" charset="0"/>
            </a:endParaRPr>
          </a:p>
          <a:p>
            <a:pPr marL="285750" indent="-285750">
              <a:buClr>
                <a:schemeClr val="accent1"/>
              </a:buClr>
            </a:pPr>
            <a:r>
              <a:rPr lang="en-US" dirty="0">
                <a:ea typeface="Arial" charset="0"/>
                <a:cs typeface="Arial" charset="0"/>
              </a:rPr>
              <a:t>Median PFS for long-acting octreotide 60 mg was 8.5 months</a:t>
            </a:r>
          </a:p>
          <a:p>
            <a:pPr marL="285750" indent="-285750">
              <a:buClr>
                <a:schemeClr val="accent1"/>
              </a:buClr>
            </a:pPr>
            <a:endParaRPr lang="en-US" dirty="0">
              <a:ea typeface="Arial" charset="0"/>
              <a:cs typeface="Arial" charset="0"/>
            </a:endParaRPr>
          </a:p>
          <a:p>
            <a:pPr marL="285750" indent="-285750">
              <a:buClr>
                <a:schemeClr val="accent1"/>
              </a:buClr>
            </a:pPr>
            <a:r>
              <a:rPr lang="en-US" dirty="0">
                <a:ea typeface="Arial" charset="0"/>
                <a:cs typeface="Arial" charset="0"/>
              </a:rPr>
              <a:t>PFS events</a:t>
            </a:r>
          </a:p>
          <a:p>
            <a:pPr marL="742950" lvl="1" indent="-285750">
              <a:buClr>
                <a:schemeClr val="accent1"/>
              </a:buClr>
              <a:buFont typeface="Arial" panose="020B0604020202020204" pitchFamily="34" charset="0"/>
              <a:buChar char="•"/>
            </a:pPr>
            <a:r>
              <a:rPr lang="en-US" dirty="0">
                <a:ea typeface="Arial" charset="0"/>
                <a:cs typeface="Arial" charset="0"/>
              </a:rPr>
              <a:t>LUTATHERA</a:t>
            </a:r>
            <a:r>
              <a:rPr lang="en-US" baseline="30000" dirty="0">
                <a:ea typeface="Arial" charset="0"/>
                <a:cs typeface="Arial" charset="0"/>
              </a:rPr>
              <a:t>®</a:t>
            </a:r>
            <a:r>
              <a:rPr lang="en-US" dirty="0">
                <a:ea typeface="Arial" charset="0"/>
                <a:cs typeface="Arial" charset="0"/>
              </a:rPr>
              <a:t>= 27</a:t>
            </a:r>
          </a:p>
          <a:p>
            <a:pPr marL="742950" lvl="1" indent="-285750">
              <a:buClr>
                <a:schemeClr val="accent1"/>
              </a:buClr>
              <a:buFont typeface="Arial" panose="020B0604020202020204" pitchFamily="34" charset="0"/>
              <a:buChar char="•"/>
            </a:pPr>
            <a:r>
              <a:rPr lang="en-US" dirty="0">
                <a:ea typeface="Arial" charset="0"/>
                <a:cs typeface="Arial" charset="0"/>
              </a:rPr>
              <a:t>Long-acting octreotide 60 mg = 78</a:t>
            </a:r>
          </a:p>
          <a:p>
            <a:pPr marL="285750" indent="-285750">
              <a:buClr>
                <a:schemeClr val="accent1"/>
              </a:buClr>
            </a:pPr>
            <a:endParaRPr lang="en-US" dirty="0">
              <a:ea typeface="Arial" charset="0"/>
              <a:cs typeface="Arial" charset="0"/>
            </a:endParaRPr>
          </a:p>
          <a:p>
            <a:pPr marL="285750" indent="-285750">
              <a:buClr>
                <a:schemeClr val="accent1"/>
              </a:buClr>
            </a:pPr>
            <a:r>
              <a:rPr lang="en-US" dirty="0">
                <a:ea typeface="Arial" charset="0"/>
                <a:cs typeface="Arial" charset="0"/>
              </a:rPr>
              <a:t>Indicates a 79% risk reduction for disease progression or death</a:t>
            </a:r>
            <a:br>
              <a:rPr lang="en-US" dirty="0">
                <a:ea typeface="Arial" charset="0"/>
                <a:cs typeface="Arial" charset="0"/>
              </a:rPr>
            </a:br>
            <a:r>
              <a:rPr lang="it-IT" dirty="0">
                <a:ea typeface="Arial" charset="0"/>
                <a:cs typeface="Arial" charset="0"/>
              </a:rPr>
              <a:t>(HR 0.21 [95% CI, 0.13, 0.32], </a:t>
            </a:r>
            <a:r>
              <a:rPr lang="it-IT" i="1" dirty="0">
                <a:ea typeface="Arial" charset="0"/>
                <a:cs typeface="Arial" charset="0"/>
              </a:rPr>
              <a:t>P</a:t>
            </a:r>
            <a:r>
              <a:rPr lang="it-IT" dirty="0">
                <a:ea typeface="Arial" charset="0"/>
                <a:cs typeface="Arial" charset="0"/>
              </a:rPr>
              <a:t>&lt;0.0001)</a:t>
            </a:r>
            <a:r>
              <a:rPr lang="it-IT" baseline="30000" dirty="0">
                <a:ea typeface="Arial" charset="0"/>
                <a:cs typeface="Arial" charset="0"/>
              </a:rPr>
              <a:t>1</a:t>
            </a:r>
          </a:p>
          <a:p>
            <a:endParaRPr lang="en-US" dirty="0"/>
          </a:p>
        </p:txBody>
      </p:sp>
      <p:pic>
        <p:nvPicPr>
          <p:cNvPr id="5" name="Picture 4">
            <a:extLst/>
          </p:cNvPr>
          <p:cNvPicPr>
            <a:picLocks noChangeAspect="1"/>
          </p:cNvPicPr>
          <p:nvPr/>
        </p:nvPicPr>
        <p:blipFill rotWithShape="1">
          <a:blip r:embed="rId2">
            <a:extLst>
              <a:ext uri="{28A0092B-C50C-407E-A947-70E740481C1C}">
                <a14:useLocalDpi xmlns:a14="http://schemas.microsoft.com/office/drawing/2010/main" val="0"/>
              </a:ext>
            </a:extLst>
          </a:blip>
          <a:srcRect t="13337"/>
          <a:stretch/>
        </p:blipFill>
        <p:spPr>
          <a:xfrm>
            <a:off x="4070571" y="1633404"/>
            <a:ext cx="4754334" cy="3622054"/>
          </a:xfrm>
          <a:prstGeom prst="rect">
            <a:avLst/>
          </a:prstGeom>
        </p:spPr>
      </p:pic>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261728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28</a:t>
            </a:fld>
            <a:endParaRPr lang="en-US" altLang="en-US" dirty="0"/>
          </a:p>
        </p:txBody>
      </p:sp>
      <p:sp>
        <p:nvSpPr>
          <p:cNvPr id="3" name="Title 2"/>
          <p:cNvSpPr>
            <a:spLocks noGrp="1"/>
          </p:cNvSpPr>
          <p:nvPr>
            <p:ph type="title"/>
          </p:nvPr>
        </p:nvSpPr>
        <p:spPr/>
        <p:txBody>
          <a:bodyPr/>
          <a:lstStyle/>
          <a:p>
            <a:r>
              <a:rPr lang="en-US" dirty="0"/>
              <a:t>LUTATHERA</a:t>
            </a:r>
            <a:r>
              <a:rPr lang="en-US" baseline="30000" dirty="0"/>
              <a:t>® </a:t>
            </a:r>
            <a:r>
              <a:rPr lang="en-US" dirty="0"/>
              <a:t>(lutetium Lu 177 dotatate) demonstrated 3X greater ORR than </a:t>
            </a:r>
            <a:br>
              <a:rPr lang="en-US" dirty="0"/>
            </a:br>
            <a:r>
              <a:rPr lang="en-US" dirty="0"/>
              <a:t>long-acting octreotide 60 mg (</a:t>
            </a:r>
            <a:r>
              <a:rPr lang="en-US" i="1" dirty="0"/>
              <a:t>P</a:t>
            </a:r>
            <a:r>
              <a:rPr lang="en-US" dirty="0"/>
              <a:t>=0.0148)</a:t>
            </a:r>
            <a:r>
              <a:rPr lang="en-US" baseline="30000" dirty="0"/>
              <a:t>1</a:t>
            </a:r>
            <a:endParaRPr lang="en-US" dirty="0"/>
          </a:p>
        </p:txBody>
      </p:sp>
      <p:pic>
        <p:nvPicPr>
          <p:cNvPr id="5" name="Picture 4">
            <a:extLst/>
          </p:cNvPr>
          <p:cNvPicPr>
            <a:picLocks noChangeAspect="1"/>
          </p:cNvPicPr>
          <p:nvPr/>
        </p:nvPicPr>
        <p:blipFill rotWithShape="1">
          <a:blip r:embed="rId2">
            <a:extLst>
              <a:ext uri="{28A0092B-C50C-407E-A947-70E740481C1C}">
                <a14:useLocalDpi xmlns:a14="http://schemas.microsoft.com/office/drawing/2010/main" val="0"/>
              </a:ext>
            </a:extLst>
          </a:blip>
          <a:srcRect t="19948"/>
          <a:stretch/>
        </p:blipFill>
        <p:spPr>
          <a:xfrm>
            <a:off x="1052286" y="1865774"/>
            <a:ext cx="7075714" cy="3804770"/>
          </a:xfrm>
          <a:prstGeom prst="rect">
            <a:avLst/>
          </a:prstGeom>
        </p:spPr>
      </p:pic>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384674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29286" b="1467"/>
          <a:stretch/>
        </p:blipFill>
        <p:spPr>
          <a:xfrm>
            <a:off x="4260836" y="1633404"/>
            <a:ext cx="4373803" cy="3703083"/>
          </a:xfrm>
          <a:prstGeom prst="rect">
            <a:avLst/>
          </a:prstGeom>
        </p:spPr>
      </p:pic>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29</a:t>
            </a:fld>
            <a:endParaRPr lang="en-US" altLang="en-US" dirty="0"/>
          </a:p>
        </p:txBody>
      </p:sp>
      <p:sp>
        <p:nvSpPr>
          <p:cNvPr id="3" name="Title 2"/>
          <p:cNvSpPr>
            <a:spLocks noGrp="1"/>
          </p:cNvSpPr>
          <p:nvPr>
            <p:ph type="title"/>
          </p:nvPr>
        </p:nvSpPr>
        <p:spPr/>
        <p:txBody>
          <a:bodyPr/>
          <a:lstStyle/>
          <a:p>
            <a:r>
              <a:rPr lang="en-US" dirty="0"/>
              <a:t>Preliminary evidence suggests an </a:t>
            </a:r>
            <a:br>
              <a:rPr lang="en-US" dirty="0"/>
            </a:br>
            <a:r>
              <a:rPr lang="en-US" dirty="0"/>
              <a:t>overall survival (OS) benefit</a:t>
            </a:r>
            <a:r>
              <a:rPr lang="en-US" baseline="30000" dirty="0"/>
              <a:t>1</a:t>
            </a:r>
            <a:r>
              <a:rPr lang="en-US" dirty="0"/>
              <a:t/>
            </a:r>
            <a:br>
              <a:rPr lang="en-US" dirty="0"/>
            </a:br>
            <a:r>
              <a:rPr lang="en-US" dirty="0"/>
              <a:t/>
            </a:r>
            <a:br>
              <a:rPr lang="en-US" dirty="0"/>
            </a:br>
            <a:endParaRPr lang="en-US" dirty="0"/>
          </a:p>
        </p:txBody>
      </p:sp>
      <p:sp>
        <p:nvSpPr>
          <p:cNvPr id="4" name="Content Placeholder 3"/>
          <p:cNvSpPr>
            <a:spLocks noGrp="1"/>
          </p:cNvSpPr>
          <p:nvPr>
            <p:ph idx="1"/>
          </p:nvPr>
        </p:nvSpPr>
        <p:spPr>
          <a:xfrm>
            <a:off x="234776" y="1472960"/>
            <a:ext cx="4222924" cy="4329212"/>
          </a:xfrm>
        </p:spPr>
        <p:txBody>
          <a:bodyPr/>
          <a:lstStyle/>
          <a:p>
            <a:r>
              <a:rPr lang="en-US" dirty="0">
                <a:ea typeface="Arial" charset="0"/>
                <a:cs typeface="Arial" charset="0"/>
              </a:rPr>
              <a:t>Updated 2016 interim overall survival analysis suggests longer overall survival with LUTATHERA</a:t>
            </a:r>
            <a:r>
              <a:rPr lang="en-US" baseline="30000" dirty="0">
                <a:ea typeface="Arial" charset="0"/>
                <a:cs typeface="Arial" charset="0"/>
              </a:rPr>
              <a:t>®</a:t>
            </a:r>
            <a:r>
              <a:rPr lang="en-US" dirty="0">
                <a:ea typeface="Arial" charset="0"/>
                <a:cs typeface="Arial" charset="0"/>
              </a:rPr>
              <a:t> (lutetium lu 177 dotatate) vs long-acting octreotide 60 mg</a:t>
            </a:r>
            <a:endParaRPr lang="en-US" baseline="30000" dirty="0">
              <a:ea typeface="Arial" charset="0"/>
              <a:cs typeface="Arial" charset="0"/>
            </a:endParaRPr>
          </a:p>
          <a:p>
            <a:endParaRPr lang="en-US" dirty="0">
              <a:ea typeface="Arial" charset="0"/>
              <a:cs typeface="Arial" charset="0"/>
            </a:endParaRPr>
          </a:p>
          <a:p>
            <a:r>
              <a:rPr lang="en-US" dirty="0">
                <a:ea typeface="Arial" charset="0"/>
                <a:cs typeface="Arial" charset="0"/>
              </a:rPr>
              <a:t>48% reduction in estimated risk of death (HR 0.52; 95% CI, 0.32, 0.84)</a:t>
            </a:r>
            <a:r>
              <a:rPr lang="en-US" baseline="30000" dirty="0">
                <a:ea typeface="Arial" charset="0"/>
                <a:cs typeface="Arial" charset="0"/>
              </a:rPr>
              <a:t>1</a:t>
            </a:r>
          </a:p>
          <a:p>
            <a:pPr lvl="1"/>
            <a:r>
              <a:rPr lang="en-US" dirty="0">
                <a:ea typeface="Arial" charset="0"/>
                <a:cs typeface="Arial" charset="0"/>
              </a:rPr>
              <a:t>LUTATHERA</a:t>
            </a:r>
            <a:r>
              <a:rPr lang="en-US" baseline="30000" dirty="0">
                <a:ea typeface="Arial" charset="0"/>
                <a:cs typeface="Arial" charset="0"/>
              </a:rPr>
              <a:t>®</a:t>
            </a:r>
            <a:r>
              <a:rPr lang="en-US" dirty="0">
                <a:ea typeface="Arial" charset="0"/>
                <a:cs typeface="Arial" charset="0"/>
              </a:rPr>
              <a:t> = 27 deaths</a:t>
            </a:r>
          </a:p>
          <a:p>
            <a:pPr lvl="1"/>
            <a:r>
              <a:rPr lang="en-US" dirty="0">
                <a:ea typeface="Arial" charset="0"/>
                <a:cs typeface="Arial" charset="0"/>
              </a:rPr>
              <a:t>Long-acting octreotide 60 mg = 43 deaths</a:t>
            </a:r>
          </a:p>
          <a:p>
            <a:pPr>
              <a:buClr>
                <a:schemeClr val="accent1"/>
              </a:buClr>
            </a:pPr>
            <a:endParaRPr lang="en-US" dirty="0">
              <a:ea typeface="Arial" charset="0"/>
              <a:cs typeface="Arial" charset="0"/>
            </a:endParaRPr>
          </a:p>
          <a:p>
            <a:pPr marL="342900" indent="-342900">
              <a:buClr>
                <a:schemeClr val="accent1"/>
              </a:buClr>
            </a:pPr>
            <a:r>
              <a:rPr lang="en-US" dirty="0">
                <a:ea typeface="Arial" charset="0"/>
                <a:cs typeface="Arial" charset="0"/>
              </a:rPr>
              <a:t>The final analysis of OS is planned after 158 cumulative deaths or 5 years from last patient randomization</a:t>
            </a:r>
            <a:r>
              <a:rPr lang="en-US" baseline="30000" dirty="0">
                <a:ea typeface="Arial" charset="0"/>
                <a:cs typeface="Arial" charset="0"/>
              </a:rPr>
              <a:t>2</a:t>
            </a:r>
            <a:endParaRPr lang="en-US" sz="1600" dirty="0">
              <a:ea typeface="Arial" charset="0"/>
              <a:cs typeface="Arial" charset="0"/>
            </a:endParaRPr>
          </a:p>
          <a:p>
            <a:endParaRPr lang="en-US" dirty="0"/>
          </a:p>
        </p:txBody>
      </p:sp>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 </a:t>
            </a:r>
          </a:p>
          <a:p>
            <a:pPr marL="0" indent="0">
              <a:buNone/>
            </a:pPr>
            <a:r>
              <a:rPr lang="en-US" sz="1100" dirty="0"/>
              <a:t>2. Strosberg J, El-Haddad G, Wolin E, et al. Phase 3 Trial of (177)Lu-Dotatate for Midgut Neuroendocrine Tumors. </a:t>
            </a:r>
            <a:r>
              <a:rPr lang="en-US" sz="1100" i="1" dirty="0"/>
              <a:t>N Engl J Med</a:t>
            </a:r>
            <a:r>
              <a:rPr lang="en-US" sz="1100" dirty="0"/>
              <a:t>. 2017;376(2):125-135.</a:t>
            </a:r>
            <a:endParaRPr lang="en-US" sz="1100" kern="0" dirty="0">
              <a:cs typeface="Arial"/>
            </a:endParaRPr>
          </a:p>
          <a:p>
            <a:pPr marL="0" indent="0">
              <a:buNone/>
            </a:pPr>
            <a:endParaRPr lang="en-US" sz="1100" dirty="0"/>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770032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3"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4"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5"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6"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7"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8"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1068438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30</a:t>
            </a:fld>
            <a:endParaRPr lang="en-US" altLang="en-US" dirty="0"/>
          </a:p>
        </p:txBody>
      </p:sp>
      <p:sp>
        <p:nvSpPr>
          <p:cNvPr id="3" name="Title 2"/>
          <p:cNvSpPr>
            <a:spLocks noGrp="1"/>
          </p:cNvSpPr>
          <p:nvPr>
            <p:ph type="title"/>
          </p:nvPr>
        </p:nvSpPr>
        <p:spPr/>
        <p:txBody>
          <a:bodyPr/>
          <a:lstStyle/>
          <a:p>
            <a:r>
              <a:rPr lang="en-US" dirty="0"/>
              <a:t>Consistent treatment benefits seen </a:t>
            </a:r>
            <a:br>
              <a:rPr lang="en-US" dirty="0"/>
            </a:br>
            <a:r>
              <a:rPr lang="en-US" dirty="0"/>
              <a:t>across all prespecified subpopulations</a:t>
            </a:r>
            <a:r>
              <a:rPr lang="en-US" baseline="30000" dirty="0"/>
              <a:t>1</a:t>
            </a:r>
            <a:endParaRPr lang="en-US" dirty="0"/>
          </a:p>
        </p:txBody>
      </p:sp>
      <p:sp>
        <p:nvSpPr>
          <p:cNvPr id="4" name="Content Placeholder 3"/>
          <p:cNvSpPr>
            <a:spLocks noGrp="1"/>
          </p:cNvSpPr>
          <p:nvPr>
            <p:ph idx="1"/>
          </p:nvPr>
        </p:nvSpPr>
        <p:spPr>
          <a:xfrm>
            <a:off x="234776" y="1472960"/>
            <a:ext cx="4007024" cy="4329212"/>
          </a:xfrm>
        </p:spPr>
        <p:txBody>
          <a:bodyPr/>
          <a:lstStyle/>
          <a:p>
            <a:pPr marL="285750" indent="-285750">
              <a:buClr>
                <a:schemeClr val="accent1"/>
              </a:buClr>
            </a:pPr>
            <a:r>
              <a:rPr lang="en-US" dirty="0">
                <a:ea typeface="Arial" charset="0"/>
                <a:cs typeface="Arial" charset="0"/>
              </a:rPr>
              <a:t>Consistent progression-free survival benefits with LUTATHERA</a:t>
            </a:r>
            <a:r>
              <a:rPr lang="en-US" baseline="30000" dirty="0">
                <a:ea typeface="Arial" charset="0"/>
                <a:cs typeface="Arial" charset="0"/>
              </a:rPr>
              <a:t>®</a:t>
            </a:r>
            <a:r>
              <a:rPr lang="en-US" dirty="0">
                <a:ea typeface="Arial" charset="0"/>
                <a:cs typeface="Arial" charset="0"/>
              </a:rPr>
              <a:t> (lutetium Lu 177 dotatate) were observed irrespective of stratification and prognostic factors, including:</a:t>
            </a:r>
          </a:p>
          <a:p>
            <a:pPr marL="655036" lvl="1" indent="-285750">
              <a:buClr>
                <a:schemeClr val="accent1"/>
              </a:buClr>
            </a:pPr>
            <a:r>
              <a:rPr lang="en-US" dirty="0">
                <a:ea typeface="Arial" charset="0"/>
                <a:cs typeface="Arial" charset="0"/>
              </a:rPr>
              <a:t>Levels of radiotracer uptake on somatostatin receptor scintigraphy (SRS)</a:t>
            </a:r>
          </a:p>
          <a:p>
            <a:pPr marL="655036" lvl="1" indent="-285750">
              <a:buClr>
                <a:schemeClr val="accent1"/>
              </a:buClr>
            </a:pPr>
            <a:r>
              <a:rPr lang="en-US" dirty="0">
                <a:ea typeface="Arial" charset="0"/>
                <a:cs typeface="Arial" charset="0"/>
              </a:rPr>
              <a:t>Tumor Grade</a:t>
            </a:r>
          </a:p>
          <a:p>
            <a:pPr marL="655036" lvl="1" indent="-285750">
              <a:buClr>
                <a:schemeClr val="accent1"/>
              </a:buClr>
            </a:pPr>
            <a:r>
              <a:rPr lang="en-US" dirty="0">
                <a:ea typeface="Arial" charset="0"/>
                <a:cs typeface="Arial" charset="0"/>
              </a:rPr>
              <a:t>Age</a:t>
            </a:r>
          </a:p>
          <a:p>
            <a:pPr marL="655036" lvl="1" indent="-285750">
              <a:buClr>
                <a:schemeClr val="accent1"/>
              </a:buClr>
            </a:pPr>
            <a:r>
              <a:rPr lang="en-US" dirty="0">
                <a:ea typeface="Arial" charset="0"/>
                <a:cs typeface="Arial" charset="0"/>
              </a:rPr>
              <a:t>Gender</a:t>
            </a:r>
            <a:endParaRPr lang="en-US" dirty="0">
              <a:cs typeface="Arial" charset="0"/>
            </a:endParaRPr>
          </a:p>
          <a:p>
            <a:pPr marL="655036" lvl="1" indent="-285750">
              <a:buClr>
                <a:schemeClr val="accent1"/>
              </a:buClr>
            </a:pPr>
            <a:r>
              <a:rPr lang="en-US" dirty="0">
                <a:ea typeface="Arial" charset="0"/>
                <a:cs typeface="Arial" charset="0"/>
              </a:rPr>
              <a:t>Tumor marker levels</a:t>
            </a:r>
            <a:endParaRPr lang="it-IT" dirty="0">
              <a:ea typeface="Arial" charset="0"/>
              <a:cs typeface="Arial" charset="0"/>
            </a:endParaRPr>
          </a:p>
        </p:txBody>
      </p:sp>
      <p:pic>
        <p:nvPicPr>
          <p:cNvPr id="5" name="Picture 4"/>
          <p:cNvPicPr>
            <a:picLocks noChangeAspect="1"/>
          </p:cNvPicPr>
          <p:nvPr/>
        </p:nvPicPr>
        <p:blipFill rotWithShape="1">
          <a:blip r:embed="rId2"/>
          <a:srcRect l="14129" t="39118"/>
          <a:stretch/>
        </p:blipFill>
        <p:spPr>
          <a:xfrm>
            <a:off x="4376342" y="1651000"/>
            <a:ext cx="4467424" cy="3778343"/>
          </a:xfrm>
          <a:prstGeom prst="rect">
            <a:avLst/>
          </a:prstGeom>
        </p:spPr>
      </p:pic>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Strosberg J, El-Haddad G, Wolin E, et al. Phase 3 Trial of (177)Lu-Dotatate for Midgut Neuroendocrine Tumors. </a:t>
            </a:r>
            <a:r>
              <a:rPr lang="en-US" sz="1100" i="1" dirty="0"/>
              <a:t>N Engl J Med</a:t>
            </a:r>
            <a:r>
              <a:rPr lang="en-US" sz="1100" dirty="0"/>
              <a:t>. 2017;376(2):125-135.</a:t>
            </a: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3347687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31</a:t>
            </a:fld>
            <a:endParaRPr lang="en-US" altLang="en-US" dirty="0"/>
          </a:p>
        </p:txBody>
      </p:sp>
      <p:sp>
        <p:nvSpPr>
          <p:cNvPr id="3" name="Title 2"/>
          <p:cNvSpPr>
            <a:spLocks noGrp="1"/>
          </p:cNvSpPr>
          <p:nvPr>
            <p:ph type="title"/>
          </p:nvPr>
        </p:nvSpPr>
        <p:spPr/>
        <p:txBody>
          <a:bodyPr/>
          <a:lstStyle/>
          <a:p>
            <a:r>
              <a:rPr lang="en-US" dirty="0"/>
              <a:t>Acute toxic side effects</a:t>
            </a:r>
            <a:r>
              <a:rPr lang="en-US" baseline="30000" dirty="0"/>
              <a:t>1</a:t>
            </a:r>
          </a:p>
        </p:txBody>
      </p:sp>
      <p:sp>
        <p:nvSpPr>
          <p:cNvPr id="4" name="Content Placeholder 3"/>
          <p:cNvSpPr>
            <a:spLocks noGrp="1"/>
          </p:cNvSpPr>
          <p:nvPr>
            <p:ph idx="1"/>
          </p:nvPr>
        </p:nvSpPr>
        <p:spPr>
          <a:xfrm>
            <a:off x="234776" y="1472960"/>
            <a:ext cx="4794424" cy="4329212"/>
          </a:xfrm>
        </p:spPr>
        <p:txBody>
          <a:bodyPr/>
          <a:lstStyle/>
          <a:p>
            <a:r>
              <a:rPr lang="en-US" dirty="0"/>
              <a:t>The most common Grade 3-4 adverse reactions observed in LUTATHERA</a:t>
            </a:r>
            <a:r>
              <a:rPr lang="en-US" baseline="30000" dirty="0"/>
              <a:t>®</a:t>
            </a:r>
            <a:r>
              <a:rPr lang="en-US" dirty="0"/>
              <a:t> clinical trials were </a:t>
            </a:r>
          </a:p>
          <a:p>
            <a:pPr lvl="1"/>
            <a:r>
              <a:rPr lang="en-US" dirty="0"/>
              <a:t>lymphopenia (44%)</a:t>
            </a:r>
          </a:p>
          <a:p>
            <a:pPr lvl="1"/>
            <a:r>
              <a:rPr lang="en-US" dirty="0"/>
              <a:t>increased GGT (20%)</a:t>
            </a:r>
          </a:p>
          <a:p>
            <a:pPr lvl="1"/>
            <a:r>
              <a:rPr lang="en-US" dirty="0"/>
              <a:t>vomiting (7%)</a:t>
            </a:r>
          </a:p>
          <a:p>
            <a:pPr lvl="1"/>
            <a:r>
              <a:rPr lang="en-US" dirty="0"/>
              <a:t>nausea (5%)</a:t>
            </a:r>
          </a:p>
          <a:p>
            <a:pPr lvl="1"/>
            <a:r>
              <a:rPr lang="en-US" dirty="0"/>
              <a:t>elevated AST (5%)</a:t>
            </a:r>
          </a:p>
          <a:p>
            <a:pPr lvl="1"/>
            <a:r>
              <a:rPr lang="en-US" dirty="0"/>
              <a:t>increased ALT (4%)</a:t>
            </a:r>
          </a:p>
          <a:p>
            <a:pPr lvl="1"/>
            <a:r>
              <a:rPr lang="en-US" dirty="0"/>
              <a:t>hyperglycemia (4%)</a:t>
            </a:r>
          </a:p>
          <a:p>
            <a:pPr lvl="1"/>
            <a:r>
              <a:rPr lang="en-US" dirty="0"/>
              <a:t> hypokalemia (4%)</a:t>
            </a:r>
          </a:p>
          <a:p>
            <a:endParaRPr lang="en-US" dirty="0"/>
          </a:p>
          <a:p>
            <a:r>
              <a:rPr lang="en-US" dirty="0"/>
              <a:t>Patient discontinuation of LUTATHERA</a:t>
            </a:r>
            <a:r>
              <a:rPr lang="en-US" baseline="30000" dirty="0"/>
              <a:t>®</a:t>
            </a:r>
            <a:r>
              <a:rPr lang="en-US" dirty="0"/>
              <a:t>:</a:t>
            </a:r>
          </a:p>
          <a:p>
            <a:pPr lvl="1"/>
            <a:r>
              <a:rPr lang="en-US" dirty="0"/>
              <a:t>5 patients discontinued for</a:t>
            </a:r>
            <a:br>
              <a:rPr lang="en-US" dirty="0"/>
            </a:br>
            <a:r>
              <a:rPr lang="en-US" dirty="0"/>
              <a:t>renal-related events</a:t>
            </a:r>
          </a:p>
          <a:p>
            <a:pPr lvl="1"/>
            <a:r>
              <a:rPr lang="en-US" dirty="0"/>
              <a:t>4 patients discontinued for hematological</a:t>
            </a:r>
            <a:br>
              <a:rPr lang="en-US" dirty="0"/>
            </a:br>
            <a:r>
              <a:rPr lang="en-US" dirty="0"/>
              <a:t>toxicities</a:t>
            </a:r>
          </a:p>
          <a:p>
            <a:endParaRPr lang="en-US" dirty="0"/>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9" name="Table 8"/>
          <p:cNvGraphicFramePr>
            <a:graphicFrameLocks noGrp="1"/>
          </p:cNvGraphicFramePr>
          <p:nvPr>
            <p:extLst>
              <p:ext uri="{D42A27DB-BD31-4B8C-83A1-F6EECF244321}">
                <p14:modId xmlns:p14="http://schemas.microsoft.com/office/powerpoint/2010/main" val="4291583750"/>
              </p:ext>
            </p:extLst>
          </p:nvPr>
        </p:nvGraphicFramePr>
        <p:xfrm>
          <a:off x="4937024" y="375342"/>
          <a:ext cx="4114800" cy="5078657"/>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227567387"/>
                    </a:ext>
                  </a:extLst>
                </a:gridCol>
                <a:gridCol w="731520">
                  <a:extLst>
                    <a:ext uri="{9D8B030D-6E8A-4147-A177-3AD203B41FA5}">
                      <a16:colId xmlns:a16="http://schemas.microsoft.com/office/drawing/2014/main" val="3505152093"/>
                    </a:ext>
                  </a:extLst>
                </a:gridCol>
                <a:gridCol w="731520">
                  <a:extLst>
                    <a:ext uri="{9D8B030D-6E8A-4147-A177-3AD203B41FA5}">
                      <a16:colId xmlns:a16="http://schemas.microsoft.com/office/drawing/2014/main" val="2019279146"/>
                    </a:ext>
                  </a:extLst>
                </a:gridCol>
                <a:gridCol w="731520">
                  <a:extLst>
                    <a:ext uri="{9D8B030D-6E8A-4147-A177-3AD203B41FA5}">
                      <a16:colId xmlns:a16="http://schemas.microsoft.com/office/drawing/2014/main" val="3206148586"/>
                    </a:ext>
                  </a:extLst>
                </a:gridCol>
                <a:gridCol w="731520">
                  <a:extLst>
                    <a:ext uri="{9D8B030D-6E8A-4147-A177-3AD203B41FA5}">
                      <a16:colId xmlns:a16="http://schemas.microsoft.com/office/drawing/2014/main" val="2254861031"/>
                    </a:ext>
                  </a:extLst>
                </a:gridCol>
              </a:tblGrid>
              <a:tr h="329492">
                <a:tc>
                  <a:txBody>
                    <a:bodyPr/>
                    <a:lstStyle/>
                    <a:p>
                      <a:pPr algn="ctr"/>
                      <a:endParaRPr lang="en-US" sz="800" dirty="0">
                        <a:latin typeface="Helvetica Neue"/>
                      </a:endParaRPr>
                    </a:p>
                  </a:txBody>
                  <a:tcPr marR="0" marT="0" marB="0">
                    <a:noFill/>
                  </a:tcPr>
                </a:tc>
                <a:tc gridSpan="2">
                  <a:txBody>
                    <a:bodyPr/>
                    <a:lstStyle/>
                    <a:p>
                      <a:pPr lvl="0" algn="ctr"/>
                      <a:r>
                        <a:rPr lang="en-US" sz="800" dirty="0">
                          <a:latin typeface="Helvetica Neue"/>
                        </a:rPr>
                        <a:t>LUTATHERA</a:t>
                      </a:r>
                      <a:r>
                        <a:rPr lang="en-US" sz="800" baseline="30000" dirty="0">
                          <a:latin typeface="Helvetica Neue"/>
                        </a:rPr>
                        <a:t>®</a:t>
                      </a:r>
                      <a:r>
                        <a:rPr lang="en-US" sz="800" baseline="0" dirty="0">
                          <a:latin typeface="Helvetica Neue"/>
                        </a:rPr>
                        <a:t> + long-acting octreotide 30 mg</a:t>
                      </a:r>
                    </a:p>
                    <a:p>
                      <a:pPr lvl="0" algn="ctr"/>
                      <a:r>
                        <a:rPr lang="en-US" sz="800" baseline="0" dirty="0">
                          <a:latin typeface="Helvetica Neue"/>
                        </a:rPr>
                        <a:t>N=111</a:t>
                      </a:r>
                    </a:p>
                  </a:txBody>
                  <a:tcPr marL="45720" marR="45720" anchor="ctr"/>
                </a:tc>
                <a:tc hMerge="1">
                  <a:txBody>
                    <a:bodyPr/>
                    <a:lstStyle/>
                    <a:p>
                      <a:pPr algn="ctr"/>
                      <a:endParaRPr lang="en-US" sz="1400" dirty="0">
                        <a:latin typeface="Helvetica Neue"/>
                      </a:endParaRPr>
                    </a:p>
                  </a:txBody>
                  <a:tcPr/>
                </a:tc>
                <a:tc gridSpan="2">
                  <a:txBody>
                    <a:bodyPr/>
                    <a:lstStyle/>
                    <a:p>
                      <a:pPr lvl="0" algn="ctr"/>
                      <a:r>
                        <a:rPr lang="en-US" sz="800" baseline="0" dirty="0">
                          <a:latin typeface="Helvetica Neue"/>
                        </a:rPr>
                        <a:t>Long-Acting octreotide </a:t>
                      </a:r>
                      <a:br>
                        <a:rPr lang="en-US" sz="800" baseline="0" dirty="0">
                          <a:latin typeface="Helvetica Neue"/>
                        </a:rPr>
                      </a:br>
                      <a:r>
                        <a:rPr lang="en-US" sz="800" baseline="0" dirty="0">
                          <a:latin typeface="Helvetica Neue"/>
                        </a:rPr>
                        <a:t>60 mg N=112</a:t>
                      </a:r>
                    </a:p>
                  </a:txBody>
                  <a:tcPr marL="45720" marR="45720" anchor="ctr"/>
                </a:tc>
                <a:tc hMerge="1">
                  <a:txBody>
                    <a:bodyPr/>
                    <a:lstStyle/>
                    <a:p>
                      <a:pPr algn="ctr"/>
                      <a:endParaRPr lang="en-US" sz="1400" dirty="0">
                        <a:latin typeface="Helvetica Neue"/>
                      </a:endParaRPr>
                    </a:p>
                  </a:txBody>
                  <a:tcPr anchor="ctr"/>
                </a:tc>
                <a:extLst>
                  <a:ext uri="{0D108BD9-81ED-4DB2-BD59-A6C34878D82A}">
                    <a16:rowId xmlns:a16="http://schemas.microsoft.com/office/drawing/2014/main" val="2658926954"/>
                  </a:ext>
                </a:extLst>
              </a:tr>
              <a:tr h="232337">
                <a:tc>
                  <a:txBody>
                    <a:bodyPr/>
                    <a:lstStyle/>
                    <a:p>
                      <a:pPr algn="l"/>
                      <a:r>
                        <a:rPr lang="en-US" sz="800" b="1" dirty="0">
                          <a:solidFill>
                            <a:schemeClr val="bg1"/>
                          </a:solidFill>
                          <a:latin typeface="Helvetica Neue"/>
                        </a:rPr>
                        <a:t>Adverse Reactions</a:t>
                      </a:r>
                      <a:r>
                        <a:rPr lang="en-US" sz="800" b="1" baseline="30000" dirty="0">
                          <a:solidFill>
                            <a:schemeClr val="bg1"/>
                          </a:solidFill>
                          <a:latin typeface="Helvetica Neue"/>
                        </a:rPr>
                        <a:t>1</a:t>
                      </a:r>
                      <a:endParaRPr lang="en-US" sz="800" b="1" dirty="0">
                        <a:solidFill>
                          <a:schemeClr val="bg1"/>
                        </a:solidFill>
                        <a:latin typeface="Helvetica Neue"/>
                      </a:endParaRPr>
                    </a:p>
                  </a:txBody>
                  <a:tcPr marR="0" marT="0" marB="0" anchor="ctr">
                    <a:solidFill>
                      <a:srgbClr val="95C154"/>
                    </a:solidFill>
                  </a:tcPr>
                </a:tc>
                <a:tc>
                  <a:txBody>
                    <a:bodyPr/>
                    <a:lstStyle/>
                    <a:p>
                      <a:pPr algn="ctr"/>
                      <a:r>
                        <a:rPr lang="en-US" sz="800" b="1" dirty="0">
                          <a:solidFill>
                            <a:schemeClr val="bg1"/>
                          </a:solidFill>
                          <a:latin typeface="Helvetica Neue"/>
                        </a:rPr>
                        <a:t>All Grades</a:t>
                      </a:r>
                      <a:r>
                        <a:rPr lang="en-US" sz="800" b="1" baseline="0" dirty="0">
                          <a:solidFill>
                            <a:schemeClr val="bg1"/>
                          </a:solidFill>
                          <a:latin typeface="Helvetica Neue"/>
                        </a:rPr>
                        <a:t> %</a:t>
                      </a:r>
                      <a:endParaRPr lang="en-US" sz="800" b="1" dirty="0">
                        <a:solidFill>
                          <a:schemeClr val="bg1"/>
                        </a:solidFill>
                        <a:latin typeface="Helvetica Neue"/>
                      </a:endParaRPr>
                    </a:p>
                  </a:txBody>
                  <a:tcPr marL="45720" marR="45720" anchor="ctr">
                    <a:solidFill>
                      <a:srgbClr val="95C154"/>
                    </a:solidFill>
                  </a:tcPr>
                </a:tc>
                <a:tc>
                  <a:txBody>
                    <a:bodyPr/>
                    <a:lstStyle/>
                    <a:p>
                      <a:pPr algn="ctr"/>
                      <a:r>
                        <a:rPr lang="en-US" sz="800" b="1" dirty="0">
                          <a:solidFill>
                            <a:schemeClr val="bg1"/>
                          </a:solidFill>
                          <a:latin typeface="Helvetica Neue"/>
                        </a:rPr>
                        <a:t>Grades</a:t>
                      </a:r>
                      <a:r>
                        <a:rPr lang="en-US" sz="800" b="1" baseline="0" dirty="0">
                          <a:solidFill>
                            <a:schemeClr val="bg1"/>
                          </a:solidFill>
                          <a:latin typeface="Helvetica Neue"/>
                        </a:rPr>
                        <a:t> 3-4%</a:t>
                      </a:r>
                      <a:endParaRPr lang="en-US" sz="800" b="1" dirty="0">
                        <a:solidFill>
                          <a:schemeClr val="bg1"/>
                        </a:solidFill>
                        <a:latin typeface="Helvetica Neue"/>
                      </a:endParaRPr>
                    </a:p>
                  </a:txBody>
                  <a:tcPr marL="45720" marR="45720" anchor="ctr">
                    <a:solidFill>
                      <a:srgbClr val="95C154"/>
                    </a:solidFill>
                  </a:tcPr>
                </a:tc>
                <a:tc>
                  <a:txBody>
                    <a:bodyPr/>
                    <a:lstStyle/>
                    <a:p>
                      <a:pPr algn="ctr"/>
                      <a:r>
                        <a:rPr lang="en-US" sz="800" b="1" dirty="0">
                          <a:solidFill>
                            <a:schemeClr val="bg1"/>
                          </a:solidFill>
                          <a:latin typeface="Helvetica Neue"/>
                        </a:rPr>
                        <a:t>All Grades %</a:t>
                      </a:r>
                    </a:p>
                  </a:txBody>
                  <a:tcPr marL="45720" marR="45720" anchor="ctr">
                    <a:solidFill>
                      <a:srgbClr val="95C154"/>
                    </a:solidFill>
                  </a:tcPr>
                </a:tc>
                <a:tc>
                  <a:txBody>
                    <a:bodyPr/>
                    <a:lstStyle/>
                    <a:p>
                      <a:pPr algn="ctr"/>
                      <a:r>
                        <a:rPr lang="en-US" sz="800" b="1" dirty="0">
                          <a:solidFill>
                            <a:schemeClr val="bg1"/>
                          </a:solidFill>
                          <a:latin typeface="Helvetica Neue"/>
                        </a:rPr>
                        <a:t>Grades 3-4%</a:t>
                      </a:r>
                    </a:p>
                  </a:txBody>
                  <a:tcPr marL="45720" marR="45720" anchor="ctr">
                    <a:solidFill>
                      <a:srgbClr val="95C154"/>
                    </a:solidFill>
                  </a:tcPr>
                </a:tc>
                <a:extLst>
                  <a:ext uri="{0D108BD9-81ED-4DB2-BD59-A6C34878D82A}">
                    <a16:rowId xmlns:a16="http://schemas.microsoft.com/office/drawing/2014/main" val="111730517"/>
                  </a:ext>
                </a:extLst>
              </a:tr>
              <a:tr h="0">
                <a:tc gridSpan="5">
                  <a:txBody>
                    <a:bodyPr/>
                    <a:lstStyle/>
                    <a:p>
                      <a:r>
                        <a:rPr lang="en-US" sz="800" b="1" baseline="0" dirty="0">
                          <a:solidFill>
                            <a:schemeClr val="tx1">
                              <a:lumMod val="75000"/>
                              <a:lumOff val="25000"/>
                            </a:schemeClr>
                          </a:solidFill>
                          <a:latin typeface="Helvetica Neue"/>
                        </a:rPr>
                        <a:t>Cardiac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3475044492"/>
                  </a:ext>
                </a:extLst>
              </a:tr>
              <a:tr h="0">
                <a:tc>
                  <a:txBody>
                    <a:bodyPr/>
                    <a:lstStyle/>
                    <a:p>
                      <a:pPr marL="91440" marR="0" lvl="1" indent="0" algn="l" defTabSz="844083" rtl="0" eaLnBrk="1" fontAlgn="auto" latinLnBrk="0" hangingPunct="1">
                        <a:lnSpc>
                          <a:spcPct val="100000"/>
                        </a:lnSpc>
                        <a:spcBef>
                          <a:spcPts val="0"/>
                        </a:spcBef>
                        <a:spcAft>
                          <a:spcPts val="0"/>
                        </a:spcAft>
                        <a:buClrTx/>
                        <a:buSzTx/>
                        <a:buFontTx/>
                        <a:buNone/>
                        <a:tabLst/>
                        <a:defRPr/>
                      </a:pPr>
                      <a:r>
                        <a:rPr lang="en-US" sz="800" baseline="0" dirty="0">
                          <a:solidFill>
                            <a:schemeClr val="tx1">
                              <a:lumMod val="75000"/>
                              <a:lumOff val="25000"/>
                            </a:schemeClr>
                          </a:solidFill>
                          <a:latin typeface="Helvetica Neue"/>
                        </a:rPr>
                        <a:t>Atrial fibrillation</a:t>
                      </a:r>
                    </a:p>
                  </a:txBody>
                  <a:tcPr marR="0" marT="0" marB="0" anchor="ctr"/>
                </a:tc>
                <a:tc>
                  <a:txBody>
                    <a:bodyPr/>
                    <a:lstStyle/>
                    <a:p>
                      <a:pPr algn="ctr"/>
                      <a:r>
                        <a:rPr lang="en-US" sz="800" baseline="0" dirty="0">
                          <a:solidFill>
                            <a:schemeClr val="tx1">
                              <a:lumMod val="75000"/>
                              <a:lumOff val="25000"/>
                            </a:schemeClr>
                          </a:solidFill>
                          <a:latin typeface="Helvetica Neue"/>
                        </a:rPr>
                        <a:t>5</a:t>
                      </a:r>
                    </a:p>
                  </a:txBody>
                  <a:tcPr marR="0" marT="0" marB="0" anchor="ctr"/>
                </a:tc>
                <a:tc>
                  <a:txBody>
                    <a:bodyPr/>
                    <a:lstStyle/>
                    <a:p>
                      <a:pPr algn="ctr"/>
                      <a:r>
                        <a:rPr lang="en-US" sz="800" baseline="0" dirty="0">
                          <a:solidFill>
                            <a:schemeClr val="tx1">
                              <a:lumMod val="75000"/>
                              <a:lumOff val="25000"/>
                            </a:schemeClr>
                          </a:solidFill>
                          <a:latin typeface="Helvetica Neue"/>
                        </a:rPr>
                        <a:t>1</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extLst>
                  <a:ext uri="{0D108BD9-81ED-4DB2-BD59-A6C34878D82A}">
                    <a16:rowId xmlns:a16="http://schemas.microsoft.com/office/drawing/2014/main" val="2224594343"/>
                  </a:ext>
                </a:extLst>
              </a:tr>
              <a:tr h="0">
                <a:tc gridSpan="5">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800" b="1" baseline="0" dirty="0">
                          <a:solidFill>
                            <a:schemeClr val="tx1">
                              <a:lumMod val="75000"/>
                              <a:lumOff val="25000"/>
                            </a:schemeClr>
                          </a:solidFill>
                          <a:latin typeface="Helvetica Neue"/>
                        </a:rPr>
                        <a:t>Gastrointestinal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654631215"/>
                  </a:ext>
                </a:extLst>
              </a:tr>
              <a:tr h="0">
                <a:tc>
                  <a:txBody>
                    <a:bodyPr/>
                    <a:lstStyle/>
                    <a:p>
                      <a:pPr marL="91440" marR="0" lvl="1" indent="0" algn="l" defTabSz="844083" rtl="0" eaLnBrk="1" fontAlgn="auto" latinLnBrk="0" hangingPunct="1">
                        <a:lnSpc>
                          <a:spcPct val="100000"/>
                        </a:lnSpc>
                        <a:spcBef>
                          <a:spcPts val="0"/>
                        </a:spcBef>
                        <a:spcAft>
                          <a:spcPts val="0"/>
                        </a:spcAft>
                        <a:buClrTx/>
                        <a:buSzTx/>
                        <a:buFontTx/>
                        <a:buNone/>
                        <a:tabLst/>
                        <a:defRPr/>
                      </a:pPr>
                      <a:r>
                        <a:rPr lang="en-US" sz="800" baseline="0" dirty="0">
                          <a:solidFill>
                            <a:schemeClr val="tx1">
                              <a:lumMod val="75000"/>
                              <a:lumOff val="25000"/>
                            </a:schemeClr>
                          </a:solidFill>
                          <a:latin typeface="Helvetica Neue"/>
                        </a:rPr>
                        <a:t>Nausea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65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extLst>
                  <a:ext uri="{0D108BD9-81ED-4DB2-BD59-A6C34878D82A}">
                    <a16:rowId xmlns:a16="http://schemas.microsoft.com/office/drawing/2014/main" val="1488759167"/>
                  </a:ext>
                </a:extLst>
              </a:tr>
              <a:tr h="0">
                <a:tc>
                  <a:txBody>
                    <a:bodyPr/>
                    <a:lstStyle/>
                    <a:p>
                      <a:pPr marL="91440" lvl="1"/>
                      <a:r>
                        <a:rPr lang="en-US" sz="800" baseline="0" dirty="0">
                          <a:solidFill>
                            <a:schemeClr val="tx1">
                              <a:lumMod val="75000"/>
                              <a:lumOff val="25000"/>
                            </a:schemeClr>
                          </a:solidFill>
                          <a:latin typeface="Helvetica Neue"/>
                        </a:rPr>
                        <a:t>Vomiting</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7</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9</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1306217968"/>
                  </a:ext>
                </a:extLst>
              </a:tr>
              <a:tr h="0">
                <a:tc>
                  <a:txBody>
                    <a:bodyPr/>
                    <a:lstStyle/>
                    <a:p>
                      <a:pPr marL="91440" lvl="1"/>
                      <a:r>
                        <a:rPr lang="en-US" sz="800" baseline="0" dirty="0">
                          <a:solidFill>
                            <a:schemeClr val="tx1">
                              <a:lumMod val="75000"/>
                              <a:lumOff val="25000"/>
                            </a:schemeClr>
                          </a:solidFill>
                          <a:latin typeface="Helvetica Neue"/>
                        </a:rPr>
                        <a:t>Abdominal pain</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26</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19</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extLst>
                  <a:ext uri="{0D108BD9-81ED-4DB2-BD59-A6C34878D82A}">
                    <a16:rowId xmlns:a16="http://schemas.microsoft.com/office/drawing/2014/main" val="1144082069"/>
                  </a:ext>
                </a:extLst>
              </a:tr>
              <a:tr h="0">
                <a:tc>
                  <a:txBody>
                    <a:bodyPr/>
                    <a:lstStyle/>
                    <a:p>
                      <a:pPr marL="91440" lvl="1"/>
                      <a:r>
                        <a:rPr lang="en-US" sz="800" baseline="0" dirty="0">
                          <a:solidFill>
                            <a:schemeClr val="tx1">
                              <a:lumMod val="75000"/>
                              <a:lumOff val="25000"/>
                            </a:schemeClr>
                          </a:solidFill>
                          <a:latin typeface="Helvetica Neue"/>
                        </a:rPr>
                        <a:t>Diarrhea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26</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extLst>
                  <a:ext uri="{0D108BD9-81ED-4DB2-BD59-A6C34878D82A}">
                    <a16:rowId xmlns:a16="http://schemas.microsoft.com/office/drawing/2014/main" val="2392430815"/>
                  </a:ext>
                </a:extLst>
              </a:tr>
              <a:tr h="0">
                <a:tc>
                  <a:txBody>
                    <a:bodyPr/>
                    <a:lstStyle/>
                    <a:p>
                      <a:pPr marL="91440" lvl="1"/>
                      <a:r>
                        <a:rPr lang="en-US" sz="800" baseline="0" dirty="0">
                          <a:solidFill>
                            <a:schemeClr val="tx1">
                              <a:lumMod val="75000"/>
                              <a:lumOff val="25000"/>
                            </a:schemeClr>
                          </a:solidFill>
                          <a:latin typeface="Helvetica Neue"/>
                        </a:rPr>
                        <a:t>Constipation</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202444037"/>
                  </a:ext>
                </a:extLst>
              </a:tr>
              <a:tr h="0">
                <a:tc gridSpan="5">
                  <a:txBody>
                    <a:bodyPr/>
                    <a:lstStyle/>
                    <a:p>
                      <a:r>
                        <a:rPr lang="en-US" sz="800" b="1" baseline="0" dirty="0">
                          <a:solidFill>
                            <a:schemeClr val="tx1">
                              <a:lumMod val="75000"/>
                              <a:lumOff val="25000"/>
                            </a:schemeClr>
                          </a:solidFill>
                          <a:latin typeface="Helvetica Neue"/>
                        </a:rPr>
                        <a:t>General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967762003"/>
                  </a:ext>
                </a:extLst>
              </a:tr>
              <a:tr h="0">
                <a:tc>
                  <a:txBody>
                    <a:bodyPr/>
                    <a:lstStyle/>
                    <a:p>
                      <a:pPr marL="91440" lvl="1"/>
                      <a:r>
                        <a:rPr lang="en-US" sz="800" baseline="0" dirty="0">
                          <a:solidFill>
                            <a:schemeClr val="tx1">
                              <a:lumMod val="75000"/>
                              <a:lumOff val="25000"/>
                            </a:schemeClr>
                          </a:solidFill>
                          <a:latin typeface="Helvetica Neue"/>
                        </a:rPr>
                        <a:t>Fatigue</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26</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extLst>
                  <a:ext uri="{0D108BD9-81ED-4DB2-BD59-A6C34878D82A}">
                    <a16:rowId xmlns:a16="http://schemas.microsoft.com/office/drawing/2014/main" val="200199715"/>
                  </a:ext>
                </a:extLst>
              </a:tr>
              <a:tr h="0">
                <a:tc>
                  <a:txBody>
                    <a:bodyPr/>
                    <a:lstStyle/>
                    <a:p>
                      <a:pPr marL="91440" lvl="1"/>
                      <a:r>
                        <a:rPr lang="en-US" sz="800" baseline="0" dirty="0">
                          <a:solidFill>
                            <a:schemeClr val="tx1">
                              <a:lumMod val="75000"/>
                              <a:lumOff val="25000"/>
                            </a:schemeClr>
                          </a:solidFill>
                          <a:latin typeface="Helvetica Neue"/>
                        </a:rPr>
                        <a:t>Peripheral edema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16</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9</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extLst>
                  <a:ext uri="{0D108BD9-81ED-4DB2-BD59-A6C34878D82A}">
                    <a16:rowId xmlns:a16="http://schemas.microsoft.com/office/drawing/2014/main" val="1254443005"/>
                  </a:ext>
                </a:extLst>
              </a:tr>
              <a:tr h="0">
                <a:tc>
                  <a:txBody>
                    <a:bodyPr/>
                    <a:lstStyle/>
                    <a:p>
                      <a:pPr marL="91440" lvl="1"/>
                      <a:r>
                        <a:rPr lang="en-US" sz="800" baseline="0" dirty="0">
                          <a:solidFill>
                            <a:schemeClr val="tx1">
                              <a:lumMod val="75000"/>
                              <a:lumOff val="25000"/>
                            </a:schemeClr>
                          </a:solidFill>
                          <a:latin typeface="Helvetica Neue"/>
                        </a:rPr>
                        <a:t>Pyrexia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4042794246"/>
                  </a:ext>
                </a:extLst>
              </a:tr>
              <a:tr h="0">
                <a:tc gridSpan="5">
                  <a:txBody>
                    <a:bodyPr/>
                    <a:lstStyle/>
                    <a:p>
                      <a:r>
                        <a:rPr lang="en-US" sz="800" b="1" baseline="0" dirty="0">
                          <a:solidFill>
                            <a:schemeClr val="tx1">
                              <a:lumMod val="75000"/>
                              <a:lumOff val="25000"/>
                            </a:schemeClr>
                          </a:solidFill>
                          <a:latin typeface="Helvetica Neue"/>
                        </a:rPr>
                        <a:t>Metabolism and nutrition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1028493930"/>
                  </a:ext>
                </a:extLst>
              </a:tr>
              <a:tr h="0">
                <a:tc>
                  <a:txBody>
                    <a:bodyPr/>
                    <a:lstStyle/>
                    <a:p>
                      <a:pPr marL="91440" lvl="1"/>
                      <a:r>
                        <a:rPr lang="en-US" sz="800" baseline="0" dirty="0">
                          <a:solidFill>
                            <a:schemeClr val="tx1">
                              <a:lumMod val="75000"/>
                              <a:lumOff val="25000"/>
                            </a:schemeClr>
                          </a:solidFill>
                          <a:latin typeface="Helvetica Neue"/>
                        </a:rPr>
                        <a:t>Decreased appetite</a:t>
                      </a:r>
                    </a:p>
                  </a:txBody>
                  <a:tcPr marR="0" marT="0" marB="0" anchor="ctr"/>
                </a:tc>
                <a:tc>
                  <a:txBody>
                    <a:bodyPr/>
                    <a:lstStyle/>
                    <a:p>
                      <a:pPr algn="ctr"/>
                      <a:r>
                        <a:rPr lang="en-US" sz="800" baseline="0" dirty="0">
                          <a:solidFill>
                            <a:schemeClr val="tx1">
                              <a:lumMod val="75000"/>
                              <a:lumOff val="25000"/>
                            </a:schemeClr>
                          </a:solidFill>
                          <a:latin typeface="Helvetica Neue"/>
                        </a:rPr>
                        <a:t>21</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tc>
                  <a:txBody>
                    <a:bodyPr/>
                    <a:lstStyle/>
                    <a:p>
                      <a:pPr algn="ctr"/>
                      <a:r>
                        <a:rPr lang="en-US" sz="800" baseline="0" dirty="0">
                          <a:solidFill>
                            <a:schemeClr val="tx1">
                              <a:lumMod val="75000"/>
                              <a:lumOff val="25000"/>
                            </a:schemeClr>
                          </a:solidFill>
                          <a:latin typeface="Helvetica Neue"/>
                        </a:rPr>
                        <a:t>11</a:t>
                      </a:r>
                    </a:p>
                  </a:txBody>
                  <a:tcPr marR="0" marT="0" marB="0" anchor="ctr"/>
                </a:tc>
                <a:tc>
                  <a:txBody>
                    <a:bodyPr/>
                    <a:lstStyle/>
                    <a:p>
                      <a:pPr algn="ctr"/>
                      <a:r>
                        <a:rPr lang="en-US" sz="800" baseline="0" dirty="0">
                          <a:solidFill>
                            <a:schemeClr val="tx1">
                              <a:lumMod val="75000"/>
                              <a:lumOff val="25000"/>
                            </a:schemeClr>
                          </a:solidFill>
                          <a:latin typeface="Helvetica Neue"/>
                        </a:rPr>
                        <a:t>3</a:t>
                      </a:r>
                    </a:p>
                  </a:txBody>
                  <a:tcPr marR="0" marT="0" marB="0" anchor="ctr"/>
                </a:tc>
                <a:extLst>
                  <a:ext uri="{0D108BD9-81ED-4DB2-BD59-A6C34878D82A}">
                    <a16:rowId xmlns:a16="http://schemas.microsoft.com/office/drawing/2014/main" val="2433690010"/>
                  </a:ext>
                </a:extLst>
              </a:tr>
              <a:tr h="0">
                <a:tc gridSpan="5">
                  <a:txBody>
                    <a:bodyPr/>
                    <a:lstStyle/>
                    <a:p>
                      <a:r>
                        <a:rPr lang="en-US" sz="800" b="1" baseline="0" dirty="0">
                          <a:solidFill>
                            <a:schemeClr val="tx1">
                              <a:lumMod val="75000"/>
                              <a:lumOff val="25000"/>
                            </a:schemeClr>
                          </a:solidFill>
                          <a:latin typeface="Helvetica Neue"/>
                        </a:rPr>
                        <a:t>Musculoskeletal and connective tissue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542272669"/>
                  </a:ext>
                </a:extLst>
              </a:tr>
              <a:tr h="0">
                <a:tc>
                  <a:txBody>
                    <a:bodyPr/>
                    <a:lstStyle/>
                    <a:p>
                      <a:pPr marL="91440" lvl="1"/>
                      <a:r>
                        <a:rPr lang="en-US" sz="800" baseline="0" dirty="0">
                          <a:solidFill>
                            <a:schemeClr val="tx1">
                              <a:lumMod val="75000"/>
                              <a:lumOff val="25000"/>
                            </a:schemeClr>
                          </a:solidFill>
                          <a:latin typeface="Helvetica Neue"/>
                        </a:rPr>
                        <a:t>Back pain</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2926046884"/>
                  </a:ext>
                </a:extLst>
              </a:tr>
              <a:tr h="0">
                <a:tc>
                  <a:txBody>
                    <a:bodyPr/>
                    <a:lstStyle/>
                    <a:p>
                      <a:pPr marL="91440" lvl="1"/>
                      <a:r>
                        <a:rPr lang="en-US" sz="800" baseline="0" dirty="0">
                          <a:solidFill>
                            <a:schemeClr val="tx1">
                              <a:lumMod val="75000"/>
                              <a:lumOff val="25000"/>
                            </a:schemeClr>
                          </a:solidFill>
                          <a:latin typeface="Helvetica Neue"/>
                        </a:rPr>
                        <a:t>Pain in extremity</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11</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083641329"/>
                  </a:ext>
                </a:extLst>
              </a:tr>
              <a:tr h="0">
                <a:tc>
                  <a:txBody>
                    <a:bodyPr/>
                    <a:lstStyle/>
                    <a:p>
                      <a:pPr marL="91440" lvl="1"/>
                      <a:r>
                        <a:rPr lang="en-US" sz="800" baseline="0" dirty="0">
                          <a:solidFill>
                            <a:schemeClr val="tx1">
                              <a:lumMod val="75000"/>
                              <a:lumOff val="25000"/>
                            </a:schemeClr>
                          </a:solidFill>
                          <a:latin typeface="Helvetica Neue"/>
                        </a:rPr>
                        <a:t>Myalgia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618827340"/>
                  </a:ext>
                </a:extLst>
              </a:tr>
              <a:tr h="0">
                <a:tc>
                  <a:txBody>
                    <a:bodyPr/>
                    <a:lstStyle/>
                    <a:p>
                      <a:pPr marL="91440" lvl="1"/>
                      <a:r>
                        <a:rPr lang="en-US" sz="800" baseline="0" dirty="0">
                          <a:solidFill>
                            <a:schemeClr val="tx1">
                              <a:lumMod val="75000"/>
                              <a:lumOff val="25000"/>
                            </a:schemeClr>
                          </a:solidFill>
                          <a:latin typeface="Helvetica Neue"/>
                        </a:rPr>
                        <a:t>Neck pain</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1164371020"/>
                  </a:ext>
                </a:extLst>
              </a:tr>
              <a:tr h="0">
                <a:tc gridSpan="5">
                  <a:txBody>
                    <a:bodyPr/>
                    <a:lstStyle/>
                    <a:p>
                      <a:r>
                        <a:rPr lang="en-US" sz="800" b="1" baseline="0" dirty="0">
                          <a:solidFill>
                            <a:schemeClr val="tx1">
                              <a:lumMod val="75000"/>
                              <a:lumOff val="25000"/>
                            </a:schemeClr>
                          </a:solidFill>
                          <a:latin typeface="Helvetica Neue"/>
                        </a:rPr>
                        <a:t>Nervous system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1446907769"/>
                  </a:ext>
                </a:extLst>
              </a:tr>
              <a:tr h="0">
                <a:tc>
                  <a:txBody>
                    <a:bodyPr/>
                    <a:lstStyle/>
                    <a:p>
                      <a:pPr marL="91440" lvl="1"/>
                      <a:r>
                        <a:rPr lang="en-US" sz="800" baseline="0" dirty="0">
                          <a:solidFill>
                            <a:schemeClr val="tx1">
                              <a:lumMod val="75000"/>
                              <a:lumOff val="25000"/>
                            </a:schemeClr>
                          </a:solidFill>
                          <a:latin typeface="Helvetica Neue"/>
                        </a:rPr>
                        <a:t>Headache</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17</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1679048958"/>
                  </a:ext>
                </a:extLst>
              </a:tr>
              <a:tr h="0">
                <a:tc>
                  <a:txBody>
                    <a:bodyPr/>
                    <a:lstStyle/>
                    <a:p>
                      <a:pPr marL="91440" lvl="1"/>
                      <a:r>
                        <a:rPr lang="en-US" sz="800" baseline="0" dirty="0">
                          <a:solidFill>
                            <a:schemeClr val="tx1">
                              <a:lumMod val="75000"/>
                              <a:lumOff val="25000"/>
                            </a:schemeClr>
                          </a:solidFill>
                          <a:latin typeface="Helvetica Neue"/>
                        </a:rPr>
                        <a:t>Dizziness</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17</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649394223"/>
                  </a:ext>
                </a:extLst>
              </a:tr>
              <a:tr h="0">
                <a:tc>
                  <a:txBody>
                    <a:bodyPr/>
                    <a:lstStyle/>
                    <a:p>
                      <a:pPr marL="91440" lvl="1"/>
                      <a:r>
                        <a:rPr lang="en-US" sz="800" baseline="0" dirty="0">
                          <a:solidFill>
                            <a:schemeClr val="tx1">
                              <a:lumMod val="75000"/>
                              <a:lumOff val="25000"/>
                            </a:schemeClr>
                          </a:solidFill>
                          <a:latin typeface="Helvetica Neue"/>
                        </a:rPr>
                        <a:t>Dysgeusia</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999262275"/>
                  </a:ext>
                </a:extLst>
              </a:tr>
              <a:tr h="0">
                <a:tc gridSpan="5">
                  <a:txBody>
                    <a:bodyPr/>
                    <a:lstStyle/>
                    <a:p>
                      <a:r>
                        <a:rPr lang="en-US" sz="800" b="1" baseline="0" dirty="0">
                          <a:solidFill>
                            <a:schemeClr val="tx1">
                              <a:lumMod val="75000"/>
                              <a:lumOff val="25000"/>
                            </a:schemeClr>
                          </a:solidFill>
                          <a:latin typeface="Helvetica Neue"/>
                        </a:rPr>
                        <a:t>Psychiatric disorders</a:t>
                      </a:r>
                    </a:p>
                  </a:txBody>
                  <a:tcPr marR="0" marT="0" marB="0" anchor="ctr">
                    <a:solidFill>
                      <a:srgbClr val="BFDA98"/>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3507605297"/>
                  </a:ext>
                </a:extLst>
              </a:tr>
              <a:tr h="0">
                <a:tc>
                  <a:txBody>
                    <a:bodyPr/>
                    <a:lstStyle/>
                    <a:p>
                      <a:pPr marL="91440" lvl="1"/>
                      <a:r>
                        <a:rPr lang="en-US" sz="800" baseline="0" dirty="0">
                          <a:solidFill>
                            <a:schemeClr val="tx1">
                              <a:lumMod val="75000"/>
                              <a:lumOff val="25000"/>
                            </a:schemeClr>
                          </a:solidFill>
                          <a:latin typeface="Helvetica Neue"/>
                        </a:rPr>
                        <a:t>Anxiety</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2380112092"/>
                  </a:ext>
                </a:extLst>
              </a:tr>
              <a:tr h="0">
                <a:tc gridSpan="5">
                  <a:txBody>
                    <a:bodyPr/>
                    <a:lstStyle/>
                    <a:p>
                      <a:r>
                        <a:rPr lang="en-US" sz="800" b="1" baseline="0" dirty="0">
                          <a:solidFill>
                            <a:schemeClr val="tx1">
                              <a:lumMod val="75000"/>
                              <a:lumOff val="25000"/>
                            </a:schemeClr>
                          </a:solidFill>
                          <a:latin typeface="Helvetica Neue"/>
                        </a:rPr>
                        <a:t>Renal and urinary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574450770"/>
                  </a:ext>
                </a:extLst>
              </a:tr>
              <a:tr h="0">
                <a:tc>
                  <a:txBody>
                    <a:bodyPr/>
                    <a:lstStyle/>
                    <a:p>
                      <a:pPr marL="91440" lvl="1"/>
                      <a:r>
                        <a:rPr lang="en-US" sz="800" baseline="0" dirty="0">
                          <a:solidFill>
                            <a:schemeClr val="tx1">
                              <a:lumMod val="75000"/>
                              <a:lumOff val="25000"/>
                            </a:schemeClr>
                          </a:solidFill>
                          <a:latin typeface="Helvetica Neue"/>
                        </a:rPr>
                        <a:t>Renal failure</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extLst>
                  <a:ext uri="{0D108BD9-81ED-4DB2-BD59-A6C34878D82A}">
                    <a16:rowId xmlns:a16="http://schemas.microsoft.com/office/drawing/2014/main" val="2494137674"/>
                  </a:ext>
                </a:extLst>
              </a:tr>
              <a:tr h="0">
                <a:tc>
                  <a:txBody>
                    <a:bodyPr/>
                    <a:lstStyle/>
                    <a:p>
                      <a:pPr marL="91440" lvl="1"/>
                      <a:r>
                        <a:rPr lang="en-US" sz="800" baseline="0" dirty="0">
                          <a:solidFill>
                            <a:schemeClr val="tx1">
                              <a:lumMod val="75000"/>
                              <a:lumOff val="25000"/>
                            </a:schemeClr>
                          </a:solidFill>
                          <a:latin typeface="Helvetica Neue"/>
                        </a:rPr>
                        <a:t>Radiation-related urinary tract toxicity</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8</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2158392576"/>
                  </a:ext>
                </a:extLst>
              </a:tr>
              <a:tr h="102804">
                <a:tc gridSpan="5">
                  <a:txBody>
                    <a:bodyPr/>
                    <a:lstStyle/>
                    <a:p>
                      <a:r>
                        <a:rPr lang="en-US" sz="800" b="1" baseline="0" dirty="0">
                          <a:solidFill>
                            <a:schemeClr val="tx1">
                              <a:lumMod val="75000"/>
                              <a:lumOff val="25000"/>
                            </a:schemeClr>
                          </a:solidFill>
                          <a:latin typeface="Helvetica Neue"/>
                        </a:rPr>
                        <a:t>Respiratory, thoracic, and mediastinal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477225559"/>
                  </a:ext>
                </a:extLst>
              </a:tr>
              <a:tr h="102804">
                <a:tc>
                  <a:txBody>
                    <a:bodyPr/>
                    <a:lstStyle/>
                    <a:p>
                      <a:pPr marL="91440" lvl="1"/>
                      <a:r>
                        <a:rPr lang="en-US" sz="800" baseline="0" dirty="0">
                          <a:solidFill>
                            <a:schemeClr val="tx1">
                              <a:lumMod val="75000"/>
                              <a:lumOff val="25000"/>
                            </a:schemeClr>
                          </a:solidFill>
                          <a:latin typeface="Helvetica Neue"/>
                        </a:rPr>
                        <a:t>Cough</a:t>
                      </a:r>
                    </a:p>
                  </a:txBody>
                  <a:tcPr marR="0" marT="0" marB="0" anchor="ctr"/>
                </a:tc>
                <a:tc>
                  <a:txBody>
                    <a:bodyPr/>
                    <a:lstStyle/>
                    <a:p>
                      <a:pPr algn="ctr"/>
                      <a:r>
                        <a:rPr lang="en-US" sz="800" baseline="0" dirty="0">
                          <a:solidFill>
                            <a:schemeClr val="tx1">
                              <a:lumMod val="75000"/>
                              <a:lumOff val="25000"/>
                            </a:schemeClr>
                          </a:solidFill>
                          <a:latin typeface="Helvetica Neue"/>
                        </a:rPr>
                        <a:t>11</a:t>
                      </a:r>
                    </a:p>
                  </a:txBody>
                  <a:tcPr marR="0" marT="0" marB="0" anchor="ctr"/>
                </a:tc>
                <a:tc>
                  <a:txBody>
                    <a:bodyPr/>
                    <a:lstStyle/>
                    <a:p>
                      <a:pPr algn="ctr"/>
                      <a:r>
                        <a:rPr lang="en-US" sz="800" baseline="0" dirty="0">
                          <a:solidFill>
                            <a:schemeClr val="tx1">
                              <a:lumMod val="75000"/>
                              <a:lumOff val="25000"/>
                            </a:schemeClr>
                          </a:solidFill>
                          <a:latin typeface="Helvetica Neue"/>
                        </a:rPr>
                        <a:t>1</a:t>
                      </a:r>
                    </a:p>
                  </a:txBody>
                  <a:tcPr marR="0" marT="0" marB="0" anchor="ctr"/>
                </a:tc>
                <a:tc>
                  <a:txBody>
                    <a:bodyPr/>
                    <a:lstStyle/>
                    <a:p>
                      <a:pPr algn="ctr"/>
                      <a:r>
                        <a:rPr lang="en-US" sz="800" baseline="0" dirty="0">
                          <a:solidFill>
                            <a:schemeClr val="tx1">
                              <a:lumMod val="75000"/>
                              <a:lumOff val="25000"/>
                            </a:schemeClr>
                          </a:solidFill>
                          <a:latin typeface="Helvetica Neue"/>
                        </a:rPr>
                        <a:t>6</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extLst>
                  <a:ext uri="{0D108BD9-81ED-4DB2-BD59-A6C34878D82A}">
                    <a16:rowId xmlns:a16="http://schemas.microsoft.com/office/drawing/2014/main" val="507482601"/>
                  </a:ext>
                </a:extLst>
              </a:tr>
              <a:tr h="102804">
                <a:tc gridSpan="5">
                  <a:txBody>
                    <a:bodyPr/>
                    <a:lstStyle/>
                    <a:p>
                      <a:r>
                        <a:rPr lang="en-US" sz="800" b="1" baseline="0" dirty="0">
                          <a:solidFill>
                            <a:schemeClr val="tx1">
                              <a:lumMod val="75000"/>
                              <a:lumOff val="25000"/>
                            </a:schemeClr>
                          </a:solidFill>
                          <a:latin typeface="Helvetica Neue"/>
                        </a:rPr>
                        <a:t>Skin and subcutaneous tissue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3543261611"/>
                  </a:ext>
                </a:extLst>
              </a:tr>
              <a:tr h="102804">
                <a:tc>
                  <a:txBody>
                    <a:bodyPr/>
                    <a:lstStyle/>
                    <a:p>
                      <a:pPr marL="91440" lvl="1"/>
                      <a:r>
                        <a:rPr lang="en-US" sz="800" baseline="0" dirty="0">
                          <a:solidFill>
                            <a:schemeClr val="tx1">
                              <a:lumMod val="75000"/>
                              <a:lumOff val="25000"/>
                            </a:schemeClr>
                          </a:solidFill>
                          <a:latin typeface="Helvetica Neue"/>
                        </a:rPr>
                        <a:t>Alopecia</a:t>
                      </a:r>
                    </a:p>
                  </a:txBody>
                  <a:tcPr marR="0" marT="0" marB="0" anchor="ctr"/>
                </a:tc>
                <a:tc>
                  <a:txBody>
                    <a:bodyPr/>
                    <a:lstStyle/>
                    <a:p>
                      <a:pPr algn="ctr"/>
                      <a:r>
                        <a:rPr lang="en-US" sz="800" baseline="0" dirty="0">
                          <a:solidFill>
                            <a:schemeClr val="tx1">
                              <a:lumMod val="75000"/>
                              <a:lumOff val="25000"/>
                            </a:schemeClr>
                          </a:solidFill>
                          <a:latin typeface="Helvetica Neue"/>
                        </a:rPr>
                        <a:t>12</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tc>
                  <a:txBody>
                    <a:bodyPr/>
                    <a:lstStyle/>
                    <a:p>
                      <a:pPr algn="ctr"/>
                      <a:r>
                        <a:rPr lang="en-US" sz="800" baseline="0" dirty="0">
                          <a:solidFill>
                            <a:schemeClr val="tx1">
                              <a:lumMod val="75000"/>
                              <a:lumOff val="25000"/>
                            </a:schemeClr>
                          </a:solidFill>
                          <a:latin typeface="Helvetica Neue"/>
                        </a:rPr>
                        <a:t>2</a:t>
                      </a:r>
                    </a:p>
                  </a:txBody>
                  <a:tcPr marR="0" marT="0" marB="0" anchor="ctr"/>
                </a:tc>
                <a:tc>
                  <a:txBody>
                    <a:bodyPr/>
                    <a:lstStyle/>
                    <a:p>
                      <a:pPr algn="ctr"/>
                      <a:r>
                        <a:rPr lang="en-US" sz="800" baseline="0" dirty="0">
                          <a:solidFill>
                            <a:schemeClr val="tx1">
                              <a:lumMod val="75000"/>
                              <a:lumOff val="25000"/>
                            </a:schemeClr>
                          </a:solidFill>
                          <a:latin typeface="Helvetica Neue"/>
                        </a:rPr>
                        <a:t>0</a:t>
                      </a:r>
                    </a:p>
                  </a:txBody>
                  <a:tcPr marR="0" marT="0" marB="0" anchor="ctr"/>
                </a:tc>
                <a:extLst>
                  <a:ext uri="{0D108BD9-81ED-4DB2-BD59-A6C34878D82A}">
                    <a16:rowId xmlns:a16="http://schemas.microsoft.com/office/drawing/2014/main" val="3645521639"/>
                  </a:ext>
                </a:extLst>
              </a:tr>
              <a:tr h="102804">
                <a:tc gridSpan="5">
                  <a:txBody>
                    <a:bodyPr/>
                    <a:lstStyle/>
                    <a:p>
                      <a:r>
                        <a:rPr lang="en-US" sz="800" b="1" baseline="0" dirty="0">
                          <a:solidFill>
                            <a:schemeClr val="tx1">
                              <a:lumMod val="75000"/>
                              <a:lumOff val="25000"/>
                            </a:schemeClr>
                          </a:solidFill>
                          <a:latin typeface="Helvetica Neue"/>
                        </a:rPr>
                        <a:t>Vascular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903656485"/>
                  </a:ext>
                </a:extLst>
              </a:tr>
              <a:tr h="102804">
                <a:tc>
                  <a:txBody>
                    <a:bodyPr/>
                    <a:lstStyle/>
                    <a:p>
                      <a:pPr marL="91440" lvl="1"/>
                      <a:r>
                        <a:rPr lang="en-US" sz="800" baseline="0" dirty="0">
                          <a:solidFill>
                            <a:schemeClr val="tx1">
                              <a:lumMod val="75000"/>
                              <a:lumOff val="25000"/>
                            </a:schemeClr>
                          </a:solidFill>
                          <a:latin typeface="Helvetica Neue"/>
                        </a:rPr>
                        <a:t>Flushing</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14</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9</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1336887470"/>
                  </a:ext>
                </a:extLst>
              </a:tr>
              <a:tr h="102804">
                <a:tc>
                  <a:txBody>
                    <a:bodyPr/>
                    <a:lstStyle/>
                    <a:p>
                      <a:pPr marL="91440" lvl="1"/>
                      <a:r>
                        <a:rPr lang="en-US" sz="800" baseline="0" dirty="0">
                          <a:solidFill>
                            <a:schemeClr val="tx1">
                              <a:lumMod val="75000"/>
                              <a:lumOff val="25000"/>
                            </a:schemeClr>
                          </a:solidFill>
                          <a:latin typeface="Helvetica Neue"/>
                        </a:rPr>
                        <a:t>Hypotension</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12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7</a:t>
                      </a:r>
                    </a:p>
                  </a:txBody>
                  <a:tcPr marR="0" marT="0" marB="0" anchor="ctr">
                    <a:solidFill>
                      <a:srgbClr val="DDE9D1"/>
                    </a:solidFill>
                  </a:tcPr>
                </a:tc>
                <a:tc>
                  <a:txBody>
                    <a:bodyPr/>
                    <a:lstStyle/>
                    <a:p>
                      <a:pPr algn="ctr"/>
                      <a:r>
                        <a:rPr lang="en-US" sz="800" baseline="0" dirty="0">
                          <a:solidFill>
                            <a:schemeClr val="tx1">
                              <a:lumMod val="75000"/>
                              <a:lumOff val="25000"/>
                            </a:schemeClr>
                          </a:solidFill>
                          <a:latin typeface="Helvetica Neue"/>
                        </a:rPr>
                        <a:t>2</a:t>
                      </a:r>
                    </a:p>
                  </a:txBody>
                  <a:tcPr marR="0" marT="0" marB="0" anchor="ctr">
                    <a:solidFill>
                      <a:srgbClr val="DDE9D1"/>
                    </a:solidFill>
                  </a:tcPr>
                </a:tc>
                <a:extLst>
                  <a:ext uri="{0D108BD9-81ED-4DB2-BD59-A6C34878D82A}">
                    <a16:rowId xmlns:a16="http://schemas.microsoft.com/office/drawing/2014/main" val="914280926"/>
                  </a:ext>
                </a:extLst>
              </a:tr>
            </a:tbl>
          </a:graphicData>
        </a:graphic>
      </p:graphicFrame>
      <p:sp>
        <p:nvSpPr>
          <p:cNvPr id="11" name="Content Placeholder 10"/>
          <p:cNvSpPr txBox="1">
            <a:spLocks/>
          </p:cNvSpPr>
          <p:nvPr/>
        </p:nvSpPr>
        <p:spPr>
          <a:xfrm>
            <a:off x="5029200" y="5447455"/>
            <a:ext cx="4022624"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600" baseline="30000" dirty="0"/>
              <a:t>1</a:t>
            </a:r>
            <a:r>
              <a:rPr lang="en-US" sz="600" dirty="0"/>
              <a:t> National Cancer Institute Common Terminology Criteria for Adverse Events (CTCAE) version 4.03. Only displays laboratory abnormalities occurring at a higher incidence in Lu 177 dotatate-treated patient s [between arm difference of ≥5% (all grades) or ≥2% (grades 3-4)]</a:t>
            </a:r>
            <a:endParaRPr lang="en-US" sz="600" baseline="30000" dirty="0"/>
          </a:p>
          <a:p>
            <a:pPr marL="0" indent="0" defTabSz="914400">
              <a:buClr>
                <a:schemeClr val="accent1"/>
              </a:buClr>
              <a:buNone/>
            </a:pPr>
            <a:endParaRPr lang="en-US" sz="600" kern="0" dirty="0">
              <a:cs typeface="Arial"/>
            </a:endParaRPr>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p:txBody>
      </p:sp>
    </p:spTree>
    <p:extLst>
      <p:ext uri="{BB962C8B-B14F-4D97-AF65-F5344CB8AC3E}">
        <p14:creationId xmlns:p14="http://schemas.microsoft.com/office/powerpoint/2010/main" val="2377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32</a:t>
            </a:fld>
            <a:endParaRPr lang="en-US" altLang="en-US" dirty="0"/>
          </a:p>
        </p:txBody>
      </p:sp>
      <p:sp>
        <p:nvSpPr>
          <p:cNvPr id="3" name="Title 2"/>
          <p:cNvSpPr>
            <a:spLocks noGrp="1"/>
          </p:cNvSpPr>
          <p:nvPr>
            <p:ph type="title"/>
          </p:nvPr>
        </p:nvSpPr>
        <p:spPr/>
        <p:txBody>
          <a:bodyPr/>
          <a:lstStyle/>
          <a:p>
            <a:r>
              <a:rPr lang="en-US" dirty="0"/>
              <a:t>Laboratory abnormalities</a:t>
            </a:r>
            <a:r>
              <a:rPr lang="en-US" baseline="30000" dirty="0"/>
              <a:t>1</a:t>
            </a:r>
            <a:r>
              <a:rPr lang="en-US" dirty="0"/>
              <a:t> </a:t>
            </a:r>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9" name="Table 8"/>
          <p:cNvGraphicFramePr>
            <a:graphicFrameLocks noGrp="1"/>
          </p:cNvGraphicFramePr>
          <p:nvPr>
            <p:extLst>
              <p:ext uri="{D42A27DB-BD31-4B8C-83A1-F6EECF244321}">
                <p14:modId xmlns:p14="http://schemas.microsoft.com/office/powerpoint/2010/main" val="3148227169"/>
              </p:ext>
            </p:extLst>
          </p:nvPr>
        </p:nvGraphicFramePr>
        <p:xfrm>
          <a:off x="561972" y="1077911"/>
          <a:ext cx="7886702" cy="3882529"/>
        </p:xfrm>
        <a:graphic>
          <a:graphicData uri="http://schemas.openxmlformats.org/drawingml/2006/table">
            <a:tbl>
              <a:tblPr firstRow="1" bandRow="1">
                <a:tableStyleId>{5C22544A-7EE6-4342-B048-85BDC9FD1C3A}</a:tableStyleId>
              </a:tblPr>
              <a:tblGrid>
                <a:gridCol w="2092390">
                  <a:extLst>
                    <a:ext uri="{9D8B030D-6E8A-4147-A177-3AD203B41FA5}">
                      <a16:colId xmlns:a16="http://schemas.microsoft.com/office/drawing/2014/main" val="1227567387"/>
                    </a:ext>
                  </a:extLst>
                </a:gridCol>
                <a:gridCol w="1448578">
                  <a:extLst>
                    <a:ext uri="{9D8B030D-6E8A-4147-A177-3AD203B41FA5}">
                      <a16:colId xmlns:a16="http://schemas.microsoft.com/office/drawing/2014/main" val="3505152093"/>
                    </a:ext>
                  </a:extLst>
                </a:gridCol>
                <a:gridCol w="1448578">
                  <a:extLst>
                    <a:ext uri="{9D8B030D-6E8A-4147-A177-3AD203B41FA5}">
                      <a16:colId xmlns:a16="http://schemas.microsoft.com/office/drawing/2014/main" val="2019279146"/>
                    </a:ext>
                  </a:extLst>
                </a:gridCol>
                <a:gridCol w="1448578">
                  <a:extLst>
                    <a:ext uri="{9D8B030D-6E8A-4147-A177-3AD203B41FA5}">
                      <a16:colId xmlns:a16="http://schemas.microsoft.com/office/drawing/2014/main" val="3206148586"/>
                    </a:ext>
                  </a:extLst>
                </a:gridCol>
                <a:gridCol w="1448578">
                  <a:extLst>
                    <a:ext uri="{9D8B030D-6E8A-4147-A177-3AD203B41FA5}">
                      <a16:colId xmlns:a16="http://schemas.microsoft.com/office/drawing/2014/main" val="2254861031"/>
                    </a:ext>
                  </a:extLst>
                </a:gridCol>
              </a:tblGrid>
              <a:tr h="402920">
                <a:tc>
                  <a:txBody>
                    <a:bodyPr/>
                    <a:lstStyle/>
                    <a:p>
                      <a:pPr algn="ctr"/>
                      <a:endParaRPr lang="en-US" sz="1000" dirty="0">
                        <a:latin typeface="Helvetica Neue"/>
                      </a:endParaRPr>
                    </a:p>
                  </a:txBody>
                  <a:tcPr marR="0" marT="0" marB="0">
                    <a:noFill/>
                  </a:tcPr>
                </a:tc>
                <a:tc gridSpan="2">
                  <a:txBody>
                    <a:bodyPr/>
                    <a:lstStyle/>
                    <a:p>
                      <a:pPr lvl="0" algn="ctr"/>
                      <a:r>
                        <a:rPr lang="en-US" sz="1000">
                          <a:latin typeface="Helvetica Neue"/>
                        </a:rPr>
                        <a:t>LUTATHERA</a:t>
                      </a:r>
                      <a:r>
                        <a:rPr lang="en-US" sz="1000" baseline="30000">
                          <a:latin typeface="Helvetica Neue"/>
                        </a:rPr>
                        <a:t>®</a:t>
                      </a:r>
                      <a:r>
                        <a:rPr lang="en-US" sz="1000" baseline="0">
                          <a:latin typeface="Helvetica Neue"/>
                        </a:rPr>
                        <a:t> + long-acting octreotide 30 </a:t>
                      </a:r>
                      <a:r>
                        <a:rPr lang="en-US" sz="1000" baseline="0" dirty="0">
                          <a:latin typeface="Helvetica Neue"/>
                        </a:rPr>
                        <a:t>mg</a:t>
                      </a:r>
                    </a:p>
                    <a:p>
                      <a:pPr lvl="0" algn="ctr"/>
                      <a:r>
                        <a:rPr lang="en-US" sz="1000" baseline="0" dirty="0">
                          <a:latin typeface="Helvetica Neue"/>
                        </a:rPr>
                        <a:t>N=111</a:t>
                      </a:r>
                    </a:p>
                  </a:txBody>
                  <a:tcPr marL="45720" marR="45720" anchor="ctr"/>
                </a:tc>
                <a:tc hMerge="1">
                  <a:txBody>
                    <a:bodyPr/>
                    <a:lstStyle/>
                    <a:p>
                      <a:pPr algn="ctr"/>
                      <a:endParaRPr lang="en-US" sz="1400" dirty="0">
                        <a:latin typeface="Helvetica Neue"/>
                      </a:endParaRPr>
                    </a:p>
                  </a:txBody>
                  <a:tcPr/>
                </a:tc>
                <a:tc gridSpan="2">
                  <a:txBody>
                    <a:bodyPr/>
                    <a:lstStyle/>
                    <a:p>
                      <a:pPr lvl="0" algn="ctr"/>
                      <a:r>
                        <a:rPr lang="en-US" sz="1000" baseline="0" dirty="0">
                          <a:latin typeface="Helvetica Neue"/>
                        </a:rPr>
                        <a:t>Long-Acting octreotide 60 mg</a:t>
                      </a:r>
                    </a:p>
                    <a:p>
                      <a:pPr lvl="0" algn="ctr"/>
                      <a:r>
                        <a:rPr lang="en-US" sz="1000" baseline="0" dirty="0">
                          <a:latin typeface="Helvetica Neue"/>
                        </a:rPr>
                        <a:t>N=112</a:t>
                      </a:r>
                    </a:p>
                  </a:txBody>
                  <a:tcPr marL="45720" marR="45720" anchor="ctr"/>
                </a:tc>
                <a:tc hMerge="1">
                  <a:txBody>
                    <a:bodyPr/>
                    <a:lstStyle/>
                    <a:p>
                      <a:pPr algn="ctr"/>
                      <a:endParaRPr lang="en-US" sz="1400" dirty="0">
                        <a:latin typeface="Helvetica Neue"/>
                      </a:endParaRPr>
                    </a:p>
                  </a:txBody>
                  <a:tcPr anchor="ctr"/>
                </a:tc>
                <a:extLst>
                  <a:ext uri="{0D108BD9-81ED-4DB2-BD59-A6C34878D82A}">
                    <a16:rowId xmlns:a16="http://schemas.microsoft.com/office/drawing/2014/main" val="2658926954"/>
                  </a:ext>
                </a:extLst>
              </a:tr>
              <a:tr h="279209">
                <a:tc>
                  <a:txBody>
                    <a:bodyPr/>
                    <a:lstStyle/>
                    <a:p>
                      <a:pPr algn="l"/>
                      <a:r>
                        <a:rPr lang="en-US" sz="1000" b="1" dirty="0">
                          <a:solidFill>
                            <a:schemeClr val="bg1"/>
                          </a:solidFill>
                          <a:latin typeface="Helvetica Neue"/>
                        </a:rPr>
                        <a:t>Lab Abnormality</a:t>
                      </a:r>
                      <a:r>
                        <a:rPr lang="en-US" sz="1000" b="1" baseline="30000" dirty="0">
                          <a:solidFill>
                            <a:schemeClr val="bg1"/>
                          </a:solidFill>
                          <a:latin typeface="Helvetica Neue"/>
                        </a:rPr>
                        <a:t>*,1</a:t>
                      </a:r>
                      <a:endParaRPr lang="en-US" sz="1000" b="1" dirty="0">
                        <a:solidFill>
                          <a:schemeClr val="bg1"/>
                        </a:solidFill>
                        <a:latin typeface="Helvetica Neue"/>
                      </a:endParaRPr>
                    </a:p>
                  </a:txBody>
                  <a:tcPr marR="0" marT="0" marB="0" anchor="ctr">
                    <a:solidFill>
                      <a:srgbClr val="95C154"/>
                    </a:solidFill>
                  </a:tcPr>
                </a:tc>
                <a:tc>
                  <a:txBody>
                    <a:bodyPr/>
                    <a:lstStyle/>
                    <a:p>
                      <a:pPr algn="ctr"/>
                      <a:r>
                        <a:rPr lang="en-US" sz="1000" b="1" dirty="0">
                          <a:solidFill>
                            <a:schemeClr val="bg1"/>
                          </a:solidFill>
                          <a:latin typeface="Helvetica Neue"/>
                        </a:rPr>
                        <a:t>All Grades</a:t>
                      </a:r>
                      <a:r>
                        <a:rPr lang="en-US" sz="1000" b="1" baseline="0" dirty="0">
                          <a:solidFill>
                            <a:schemeClr val="bg1"/>
                          </a:solidFill>
                          <a:latin typeface="Helvetica Neue"/>
                        </a:rPr>
                        <a:t> %</a:t>
                      </a:r>
                      <a:endParaRPr lang="en-US" sz="1000" b="1" dirty="0">
                        <a:solidFill>
                          <a:schemeClr val="bg1"/>
                        </a:solidFill>
                        <a:latin typeface="Helvetica Neue"/>
                      </a:endParaRPr>
                    </a:p>
                  </a:txBody>
                  <a:tcPr marR="0" marT="0" marB="0" anchor="ctr">
                    <a:solidFill>
                      <a:srgbClr val="95C154"/>
                    </a:solidFill>
                  </a:tcPr>
                </a:tc>
                <a:tc>
                  <a:txBody>
                    <a:bodyPr/>
                    <a:lstStyle/>
                    <a:p>
                      <a:pPr algn="ctr"/>
                      <a:r>
                        <a:rPr lang="en-US" sz="1000" b="1" dirty="0">
                          <a:solidFill>
                            <a:schemeClr val="bg1"/>
                          </a:solidFill>
                          <a:latin typeface="Helvetica Neue"/>
                        </a:rPr>
                        <a:t>Grades</a:t>
                      </a:r>
                      <a:r>
                        <a:rPr lang="en-US" sz="1000" b="1" baseline="0" dirty="0">
                          <a:solidFill>
                            <a:schemeClr val="bg1"/>
                          </a:solidFill>
                          <a:latin typeface="Helvetica Neue"/>
                        </a:rPr>
                        <a:t> 3-4%</a:t>
                      </a:r>
                      <a:endParaRPr lang="en-US" sz="1000" b="1" dirty="0">
                        <a:solidFill>
                          <a:schemeClr val="bg1"/>
                        </a:solidFill>
                        <a:latin typeface="Helvetica Neue"/>
                      </a:endParaRPr>
                    </a:p>
                  </a:txBody>
                  <a:tcPr marR="0" marT="0" marB="0" anchor="ctr">
                    <a:solidFill>
                      <a:srgbClr val="95C154"/>
                    </a:solidFill>
                  </a:tcPr>
                </a:tc>
                <a:tc>
                  <a:txBody>
                    <a:bodyPr/>
                    <a:lstStyle/>
                    <a:p>
                      <a:pPr algn="ctr"/>
                      <a:r>
                        <a:rPr lang="en-US" sz="1000" b="1" dirty="0">
                          <a:solidFill>
                            <a:schemeClr val="bg1"/>
                          </a:solidFill>
                          <a:latin typeface="Helvetica Neue"/>
                        </a:rPr>
                        <a:t>All Grades %</a:t>
                      </a:r>
                    </a:p>
                  </a:txBody>
                  <a:tcPr marR="0" marT="0" marB="0" anchor="ctr">
                    <a:solidFill>
                      <a:srgbClr val="95C154"/>
                    </a:solidFill>
                  </a:tcPr>
                </a:tc>
                <a:tc>
                  <a:txBody>
                    <a:bodyPr/>
                    <a:lstStyle/>
                    <a:p>
                      <a:pPr algn="ctr"/>
                      <a:r>
                        <a:rPr lang="en-US" sz="1000" b="1" dirty="0">
                          <a:solidFill>
                            <a:schemeClr val="bg1"/>
                          </a:solidFill>
                          <a:latin typeface="Helvetica Neue"/>
                        </a:rPr>
                        <a:t>Grades 3-4%</a:t>
                      </a:r>
                    </a:p>
                  </a:txBody>
                  <a:tcPr marR="0" marT="0" marB="0" anchor="ctr">
                    <a:solidFill>
                      <a:srgbClr val="95C154"/>
                    </a:solidFill>
                  </a:tcPr>
                </a:tc>
                <a:extLst>
                  <a:ext uri="{0D108BD9-81ED-4DB2-BD59-A6C34878D82A}">
                    <a16:rowId xmlns:a16="http://schemas.microsoft.com/office/drawing/2014/main" val="111730517"/>
                  </a:ext>
                </a:extLst>
              </a:tr>
              <a:tr h="91440">
                <a:tc gridSpan="5">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000" b="1" baseline="0" dirty="0">
                          <a:solidFill>
                            <a:schemeClr val="tx1">
                              <a:lumMod val="75000"/>
                              <a:lumOff val="25000"/>
                            </a:schemeClr>
                          </a:solidFill>
                          <a:latin typeface="Helvetica Neue"/>
                        </a:rPr>
                        <a:t>Hematology</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654631215"/>
                  </a:ext>
                </a:extLst>
              </a:tr>
              <a:tr h="91440">
                <a:tc>
                  <a:txBody>
                    <a:bodyPr/>
                    <a:lstStyle/>
                    <a:p>
                      <a:pPr marL="91440" marR="0" lvl="1" indent="0" algn="l" defTabSz="844083" rtl="0" eaLnBrk="1" fontAlgn="auto" latinLnBrk="0" hangingPunct="1">
                        <a:lnSpc>
                          <a:spcPct val="100000"/>
                        </a:lnSpc>
                        <a:spcBef>
                          <a:spcPts val="0"/>
                        </a:spcBef>
                        <a:spcAft>
                          <a:spcPts val="0"/>
                        </a:spcAft>
                        <a:buClrTx/>
                        <a:buSzTx/>
                        <a:buFontTx/>
                        <a:buNone/>
                        <a:tabLst/>
                        <a:defRPr/>
                      </a:pPr>
                      <a:r>
                        <a:rPr lang="en-US" sz="1000" baseline="0" dirty="0">
                          <a:solidFill>
                            <a:schemeClr val="tx1">
                              <a:lumMod val="75000"/>
                              <a:lumOff val="25000"/>
                            </a:schemeClr>
                          </a:solidFill>
                          <a:latin typeface="Helvetica Neue"/>
                        </a:rPr>
                        <a:t>Lymphopenia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90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39</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a:t>
                      </a:r>
                    </a:p>
                  </a:txBody>
                  <a:tcPr marR="0" marT="0" marB="0" anchor="ctr">
                    <a:solidFill>
                      <a:srgbClr val="DDE9D1"/>
                    </a:solidFill>
                  </a:tcPr>
                </a:tc>
                <a:extLst>
                  <a:ext uri="{0D108BD9-81ED-4DB2-BD59-A6C34878D82A}">
                    <a16:rowId xmlns:a16="http://schemas.microsoft.com/office/drawing/2014/main" val="1488759167"/>
                  </a:ext>
                </a:extLst>
              </a:tr>
              <a:tr h="91440">
                <a:tc>
                  <a:txBody>
                    <a:bodyPr/>
                    <a:lstStyle/>
                    <a:p>
                      <a:pPr marL="91440" lvl="1"/>
                      <a:r>
                        <a:rPr lang="en-US" sz="1000" baseline="0" dirty="0">
                          <a:solidFill>
                            <a:schemeClr val="tx1">
                              <a:lumMod val="75000"/>
                              <a:lumOff val="25000"/>
                            </a:schemeClr>
                          </a:solidFill>
                          <a:latin typeface="Helvetica Neue"/>
                        </a:rPr>
                        <a:t>Anemia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81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a:t>
                      </a:r>
                    </a:p>
                  </a:txBody>
                  <a:tcPr marR="0" marT="0" marB="0" anchor="ctr">
                    <a:solidFill>
                      <a:srgbClr val="DDE9D1"/>
                    </a:solidFill>
                  </a:tcPr>
                </a:tc>
                <a:extLst>
                  <a:ext uri="{0D108BD9-81ED-4DB2-BD59-A6C34878D82A}">
                    <a16:rowId xmlns:a16="http://schemas.microsoft.com/office/drawing/2014/main" val="1306217968"/>
                  </a:ext>
                </a:extLst>
              </a:tr>
              <a:tr h="91440">
                <a:tc>
                  <a:txBody>
                    <a:bodyPr/>
                    <a:lstStyle/>
                    <a:p>
                      <a:pPr marL="91440" lvl="1"/>
                      <a:r>
                        <a:rPr lang="en-US" sz="1000" baseline="0" dirty="0">
                          <a:solidFill>
                            <a:schemeClr val="tx1">
                              <a:lumMod val="75000"/>
                              <a:lumOff val="25000"/>
                            </a:schemeClr>
                          </a:solidFill>
                          <a:latin typeface="Helvetica Neue"/>
                        </a:rPr>
                        <a:t>Leukopenia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1144082069"/>
                  </a:ext>
                </a:extLst>
              </a:tr>
              <a:tr h="91440">
                <a:tc>
                  <a:txBody>
                    <a:bodyPr/>
                    <a:lstStyle/>
                    <a:p>
                      <a:pPr marL="91440" lvl="1"/>
                      <a:r>
                        <a:rPr lang="en-US" sz="1000" baseline="0" dirty="0">
                          <a:solidFill>
                            <a:schemeClr val="tx1">
                              <a:lumMod val="75000"/>
                              <a:lumOff val="25000"/>
                            </a:schemeClr>
                          </a:solidFill>
                          <a:latin typeface="Helvetica Neue"/>
                        </a:rPr>
                        <a:t>Thrombocytopenia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53</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17</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2392430815"/>
                  </a:ext>
                </a:extLst>
              </a:tr>
              <a:tr h="91440">
                <a:tc>
                  <a:txBody>
                    <a:bodyPr/>
                    <a:lstStyle/>
                    <a:p>
                      <a:pPr marL="91440" lvl="1"/>
                      <a:r>
                        <a:rPr lang="en-US" sz="1000" baseline="0" dirty="0">
                          <a:solidFill>
                            <a:schemeClr val="tx1">
                              <a:lumMod val="75000"/>
                              <a:lumOff val="25000"/>
                            </a:schemeClr>
                          </a:solidFill>
                          <a:latin typeface="Helvetica Neue"/>
                        </a:rPr>
                        <a:t>Neutropenia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26</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202444037"/>
                  </a:ext>
                </a:extLst>
              </a:tr>
              <a:tr h="91440">
                <a:tc gridSpan="5">
                  <a:txBody>
                    <a:bodyPr/>
                    <a:lstStyle/>
                    <a:p>
                      <a:r>
                        <a:rPr lang="en-US" sz="1000" b="1" baseline="0" dirty="0">
                          <a:solidFill>
                            <a:schemeClr val="tx1">
                              <a:lumMod val="75000"/>
                              <a:lumOff val="25000"/>
                            </a:schemeClr>
                          </a:solidFill>
                          <a:latin typeface="Helvetica Neue"/>
                        </a:rPr>
                        <a:t>Renal/Metabolic</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2967762003"/>
                  </a:ext>
                </a:extLst>
              </a:tr>
              <a:tr h="91440">
                <a:tc>
                  <a:txBody>
                    <a:bodyPr/>
                    <a:lstStyle/>
                    <a:p>
                      <a:pPr marL="91440" lvl="1"/>
                      <a:r>
                        <a:rPr lang="en-US" sz="1000" baseline="0" dirty="0">
                          <a:solidFill>
                            <a:schemeClr val="tx1">
                              <a:lumMod val="75000"/>
                              <a:lumOff val="25000"/>
                            </a:schemeClr>
                          </a:solidFill>
                          <a:latin typeface="Helvetica Neue"/>
                        </a:rPr>
                        <a:t>Creatinine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85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73</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491940443"/>
                  </a:ext>
                </a:extLst>
              </a:tr>
              <a:tr h="91440">
                <a:tc>
                  <a:txBody>
                    <a:bodyPr/>
                    <a:lstStyle/>
                    <a:p>
                      <a:pPr marL="91440" lvl="1"/>
                      <a:r>
                        <a:rPr lang="en-US" sz="1000" baseline="0" dirty="0">
                          <a:solidFill>
                            <a:schemeClr val="tx1">
                              <a:lumMod val="75000"/>
                              <a:lumOff val="25000"/>
                            </a:schemeClr>
                          </a:solidFill>
                          <a:latin typeface="Helvetica Neue"/>
                        </a:rPr>
                        <a:t>Hyperglycemia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82</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67</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a:t>
                      </a:r>
                    </a:p>
                  </a:txBody>
                  <a:tcPr marR="0" marT="0" marB="0" anchor="ctr">
                    <a:solidFill>
                      <a:srgbClr val="DDE9D1"/>
                    </a:solidFill>
                  </a:tcPr>
                </a:tc>
                <a:extLst>
                  <a:ext uri="{0D108BD9-81ED-4DB2-BD59-A6C34878D82A}">
                    <a16:rowId xmlns:a16="http://schemas.microsoft.com/office/drawing/2014/main" val="3108486146"/>
                  </a:ext>
                </a:extLst>
              </a:tr>
              <a:tr h="91440">
                <a:tc>
                  <a:txBody>
                    <a:bodyPr/>
                    <a:lstStyle/>
                    <a:p>
                      <a:pPr marL="91440" lvl="1"/>
                      <a:r>
                        <a:rPr lang="en-US" sz="1000" baseline="0" dirty="0">
                          <a:solidFill>
                            <a:schemeClr val="tx1">
                              <a:lumMod val="75000"/>
                              <a:lumOff val="25000"/>
                            </a:schemeClr>
                          </a:solidFill>
                          <a:latin typeface="Helvetica Neue"/>
                        </a:rPr>
                        <a:t>Hyperuricemia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29</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a:t>
                      </a:r>
                    </a:p>
                  </a:txBody>
                  <a:tcPr marR="0" marT="0" marB="0" anchor="ctr">
                    <a:solidFill>
                      <a:srgbClr val="DDE9D1"/>
                    </a:solidFill>
                  </a:tcPr>
                </a:tc>
                <a:extLst>
                  <a:ext uri="{0D108BD9-81ED-4DB2-BD59-A6C34878D82A}">
                    <a16:rowId xmlns:a16="http://schemas.microsoft.com/office/drawing/2014/main" val="3863983152"/>
                  </a:ext>
                </a:extLst>
              </a:tr>
              <a:tr h="91440">
                <a:tc>
                  <a:txBody>
                    <a:bodyPr/>
                    <a:lstStyle/>
                    <a:p>
                      <a:pPr marL="91440" lvl="1"/>
                      <a:r>
                        <a:rPr lang="en-US" sz="1000" baseline="0" dirty="0">
                          <a:solidFill>
                            <a:schemeClr val="tx1">
                              <a:lumMod val="75000"/>
                              <a:lumOff val="25000"/>
                            </a:schemeClr>
                          </a:solidFill>
                          <a:latin typeface="Helvetica Neue"/>
                        </a:rPr>
                        <a:t>Hypocalcemia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32</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620942340"/>
                  </a:ext>
                </a:extLst>
              </a:tr>
              <a:tr h="91440">
                <a:tc>
                  <a:txBody>
                    <a:bodyPr/>
                    <a:lstStyle/>
                    <a:p>
                      <a:pPr marL="91440" lvl="1"/>
                      <a:r>
                        <a:rPr lang="en-US" sz="1000" baseline="0" dirty="0">
                          <a:solidFill>
                            <a:schemeClr val="tx1">
                              <a:lumMod val="75000"/>
                              <a:lumOff val="25000"/>
                            </a:schemeClr>
                          </a:solidFill>
                          <a:latin typeface="Helvetica Neue"/>
                        </a:rPr>
                        <a:t>Hypokalemia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26</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a:t>
                      </a:r>
                    </a:p>
                  </a:txBody>
                  <a:tcPr marR="0" marT="0" marB="0" anchor="ctr">
                    <a:solidFill>
                      <a:srgbClr val="DDE9D1"/>
                    </a:solidFill>
                  </a:tcPr>
                </a:tc>
                <a:extLst>
                  <a:ext uri="{0D108BD9-81ED-4DB2-BD59-A6C34878D82A}">
                    <a16:rowId xmlns:a16="http://schemas.microsoft.com/office/drawing/2014/main" val="1068534000"/>
                  </a:ext>
                </a:extLst>
              </a:tr>
              <a:tr h="91440">
                <a:tc>
                  <a:txBody>
                    <a:bodyPr/>
                    <a:lstStyle/>
                    <a:p>
                      <a:pPr marL="91440" lvl="1"/>
                      <a:r>
                        <a:rPr lang="en-US" sz="1000" baseline="0" dirty="0">
                          <a:solidFill>
                            <a:schemeClr val="tx1">
                              <a:lumMod val="75000"/>
                              <a:lumOff val="25000"/>
                            </a:schemeClr>
                          </a:solidFill>
                          <a:latin typeface="Helvetica Neue"/>
                        </a:rPr>
                        <a:t>Hyperkalemia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19</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11</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541791984"/>
                  </a:ext>
                </a:extLst>
              </a:tr>
              <a:tr h="91440">
                <a:tc>
                  <a:txBody>
                    <a:bodyPr/>
                    <a:lstStyle/>
                    <a:p>
                      <a:pPr marL="91440" lvl="1"/>
                      <a:r>
                        <a:rPr lang="en-US" sz="1000" baseline="0" dirty="0">
                          <a:solidFill>
                            <a:schemeClr val="tx1">
                              <a:lumMod val="75000"/>
                              <a:lumOff val="25000"/>
                            </a:schemeClr>
                          </a:solidFill>
                          <a:latin typeface="Helvetica Neue"/>
                        </a:rPr>
                        <a:t>Hypernatremia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17</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7</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722625842"/>
                  </a:ext>
                </a:extLst>
              </a:tr>
              <a:tr h="91440">
                <a:tc>
                  <a:txBody>
                    <a:bodyPr/>
                    <a:lstStyle/>
                    <a:p>
                      <a:pPr marL="91440" lvl="1"/>
                      <a:r>
                        <a:rPr lang="en-US" sz="1000" baseline="0" dirty="0">
                          <a:solidFill>
                            <a:schemeClr val="tx1">
                              <a:lumMod val="75000"/>
                              <a:lumOff val="25000"/>
                            </a:schemeClr>
                          </a:solidFill>
                          <a:latin typeface="Helvetica Neue"/>
                        </a:rPr>
                        <a:t>Hypoglycemia</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8</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524330441"/>
                  </a:ext>
                </a:extLst>
              </a:tr>
              <a:tr h="91440">
                <a:tc gridSpan="5">
                  <a:txBody>
                    <a:bodyPr/>
                    <a:lstStyle/>
                    <a:p>
                      <a:r>
                        <a:rPr lang="en-US" sz="1000" b="1" baseline="0" dirty="0">
                          <a:solidFill>
                            <a:schemeClr val="tx1">
                              <a:lumMod val="75000"/>
                              <a:lumOff val="25000"/>
                            </a:schemeClr>
                          </a:solidFill>
                          <a:latin typeface="Helvetica Neue"/>
                        </a:rPr>
                        <a:t>Nervous system disorders</a:t>
                      </a:r>
                    </a:p>
                  </a:txBody>
                  <a:tcPr marR="0" marT="0" marB="0" anchor="ctr">
                    <a:solidFill>
                      <a:schemeClr val="accent1">
                        <a:lumMod val="60000"/>
                        <a:lumOff val="40000"/>
                      </a:schemeClr>
                    </a:solidFill>
                  </a:tcPr>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tc hMerge="1">
                  <a:txBody>
                    <a:bodyPr/>
                    <a:lstStyle/>
                    <a:p>
                      <a:pPr algn="ctr"/>
                      <a:endParaRPr lang="en-US" sz="900" baseline="0" dirty="0">
                        <a:solidFill>
                          <a:schemeClr val="tx1">
                            <a:lumMod val="75000"/>
                            <a:lumOff val="25000"/>
                          </a:schemeClr>
                        </a:solidFill>
                        <a:latin typeface="Helvetica Neue"/>
                      </a:endParaRPr>
                    </a:p>
                  </a:txBody>
                  <a:tcPr marR="0" marT="0" marB="0"/>
                </a:tc>
                <a:extLst>
                  <a:ext uri="{0D108BD9-81ED-4DB2-BD59-A6C34878D82A}">
                    <a16:rowId xmlns:a16="http://schemas.microsoft.com/office/drawing/2014/main" val="1446907769"/>
                  </a:ext>
                </a:extLst>
              </a:tr>
              <a:tr h="91440">
                <a:tc>
                  <a:txBody>
                    <a:bodyPr/>
                    <a:lstStyle/>
                    <a:p>
                      <a:pPr marL="91440" lvl="1"/>
                      <a:r>
                        <a:rPr lang="en-US" sz="1000" baseline="0" dirty="0">
                          <a:solidFill>
                            <a:schemeClr val="tx1">
                              <a:lumMod val="75000"/>
                              <a:lumOff val="25000"/>
                            </a:schemeClr>
                          </a:solidFill>
                          <a:latin typeface="Helvetica Neue"/>
                        </a:rPr>
                        <a:t>GGT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66</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67</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16</a:t>
                      </a:r>
                    </a:p>
                  </a:txBody>
                  <a:tcPr marR="0" marT="0" marB="0" anchor="ctr">
                    <a:solidFill>
                      <a:srgbClr val="DDE9D1"/>
                    </a:solidFill>
                  </a:tcPr>
                </a:tc>
                <a:extLst>
                  <a:ext uri="{0D108BD9-81ED-4DB2-BD59-A6C34878D82A}">
                    <a16:rowId xmlns:a16="http://schemas.microsoft.com/office/drawing/2014/main" val="1679048958"/>
                  </a:ext>
                </a:extLst>
              </a:tr>
              <a:tr h="91440">
                <a:tc>
                  <a:txBody>
                    <a:bodyPr/>
                    <a:lstStyle/>
                    <a:p>
                      <a:pPr marL="91440" lvl="1"/>
                      <a:r>
                        <a:rPr lang="en-US" sz="1000" baseline="0" dirty="0">
                          <a:solidFill>
                            <a:schemeClr val="tx1">
                              <a:lumMod val="75000"/>
                              <a:lumOff val="25000"/>
                            </a:schemeClr>
                          </a:solidFill>
                          <a:latin typeface="Helvetica Neue"/>
                        </a:rPr>
                        <a:t>Alkaline phosphatase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65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9</a:t>
                      </a:r>
                    </a:p>
                  </a:txBody>
                  <a:tcPr marR="0" marT="0" marB="0" anchor="ctr">
                    <a:solidFill>
                      <a:srgbClr val="DDE9D1"/>
                    </a:solidFill>
                  </a:tcPr>
                </a:tc>
                <a:extLst>
                  <a:ext uri="{0D108BD9-81ED-4DB2-BD59-A6C34878D82A}">
                    <a16:rowId xmlns:a16="http://schemas.microsoft.com/office/drawing/2014/main" val="649394223"/>
                  </a:ext>
                </a:extLst>
              </a:tr>
              <a:tr h="91440">
                <a:tc>
                  <a:txBody>
                    <a:bodyPr/>
                    <a:lstStyle/>
                    <a:p>
                      <a:pPr marL="91440" lvl="1"/>
                      <a:r>
                        <a:rPr lang="en-US" sz="1000" baseline="0" dirty="0">
                          <a:solidFill>
                            <a:schemeClr val="tx1">
                              <a:lumMod val="75000"/>
                              <a:lumOff val="25000"/>
                            </a:schemeClr>
                          </a:solidFill>
                          <a:latin typeface="Helvetica Neue"/>
                        </a:rPr>
                        <a:t>AST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35</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999262275"/>
                  </a:ext>
                </a:extLst>
              </a:tr>
              <a:tr h="91440">
                <a:tc>
                  <a:txBody>
                    <a:bodyPr/>
                    <a:lstStyle/>
                    <a:p>
                      <a:pPr marL="91440" lvl="1"/>
                      <a:r>
                        <a:rPr lang="en-US" sz="1000" baseline="0" dirty="0">
                          <a:solidFill>
                            <a:schemeClr val="tx1">
                              <a:lumMod val="75000"/>
                              <a:lumOff val="25000"/>
                            </a:schemeClr>
                          </a:solidFill>
                          <a:latin typeface="Helvetica Neue"/>
                        </a:rPr>
                        <a:t>ALT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43</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34</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486277748"/>
                  </a:ext>
                </a:extLst>
              </a:tr>
              <a:tr h="91440">
                <a:tc>
                  <a:txBody>
                    <a:bodyPr/>
                    <a:lstStyle/>
                    <a:p>
                      <a:pPr marL="91440" lvl="1"/>
                      <a:r>
                        <a:rPr lang="en-US" sz="1000" baseline="0" dirty="0">
                          <a:solidFill>
                            <a:schemeClr val="tx1">
                              <a:lumMod val="75000"/>
                              <a:lumOff val="25000"/>
                            </a:schemeClr>
                          </a:solidFill>
                          <a:latin typeface="Helvetica Neue"/>
                        </a:rPr>
                        <a:t>Blood bilirubin increased</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30</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28</a:t>
                      </a:r>
                    </a:p>
                  </a:txBody>
                  <a:tcPr marR="0" marT="0" marB="0" anchor="ctr">
                    <a:solidFill>
                      <a:srgbClr val="DDE9D1"/>
                    </a:solidFill>
                  </a:tcPr>
                </a:tc>
                <a:tc>
                  <a:txBody>
                    <a:bodyPr/>
                    <a:lstStyle/>
                    <a:p>
                      <a:pPr algn="ctr"/>
                      <a:r>
                        <a:rPr lang="en-US" sz="1000" baseline="0" dirty="0">
                          <a:solidFill>
                            <a:schemeClr val="tx1">
                              <a:lumMod val="75000"/>
                              <a:lumOff val="25000"/>
                            </a:schemeClr>
                          </a:solidFill>
                          <a:latin typeface="Helvetica Neue"/>
                        </a:rPr>
                        <a:t>0</a:t>
                      </a:r>
                    </a:p>
                  </a:txBody>
                  <a:tcPr marR="0" marT="0" marB="0" anchor="ctr">
                    <a:solidFill>
                      <a:srgbClr val="DDE9D1"/>
                    </a:solidFill>
                  </a:tcPr>
                </a:tc>
                <a:extLst>
                  <a:ext uri="{0D108BD9-81ED-4DB2-BD59-A6C34878D82A}">
                    <a16:rowId xmlns:a16="http://schemas.microsoft.com/office/drawing/2014/main" val="3515751058"/>
                  </a:ext>
                </a:extLst>
              </a:tr>
            </a:tbl>
          </a:graphicData>
        </a:graphic>
      </p:graphicFrame>
      <p:sp>
        <p:nvSpPr>
          <p:cNvPr id="10" name="Content Placeholder 10"/>
          <p:cNvSpPr txBox="1">
            <a:spLocks/>
          </p:cNvSpPr>
          <p:nvPr/>
        </p:nvSpPr>
        <p:spPr>
          <a:xfrm>
            <a:off x="656452" y="4960440"/>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600" dirty="0"/>
              <a:t>* Values are worst grade observed after randomization</a:t>
            </a:r>
          </a:p>
          <a:p>
            <a:pPr marL="0" indent="0">
              <a:buNone/>
            </a:pPr>
            <a:r>
              <a:rPr lang="en-US" sz="600" baseline="30000" dirty="0"/>
              <a:t>1</a:t>
            </a:r>
            <a:r>
              <a:rPr lang="en-US" sz="600" dirty="0"/>
              <a:t> National Cancer Institute Common Terminology Criteria for Adverse Events (CTCAE) version 4.03. Only displays laboratory abnormalities occurring at a higher incidence in Lu 177 dotatate-treated patient s [between arm difference of ≥5% (all grades) or ≥2% (grades 3-4)]</a:t>
            </a:r>
            <a:endParaRPr lang="en-US" sz="600" baseline="30000" dirty="0"/>
          </a:p>
          <a:p>
            <a:pPr marL="0" indent="0" defTabSz="914400">
              <a:buClr>
                <a:schemeClr val="accent1"/>
              </a:buClr>
              <a:buNone/>
            </a:pPr>
            <a:endParaRPr lang="en-US" sz="600" kern="0" dirty="0">
              <a:cs typeface="Arial"/>
            </a:endParaRPr>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a:p>
            <a:pPr marL="342900" indent="-342900" defTabSz="914400">
              <a:buFont typeface="+mj-lt"/>
              <a:buAutoNum type="arabicPeriod"/>
            </a:pPr>
            <a:endParaRPr lang="en-US" sz="600" kern="0" dirty="0"/>
          </a:p>
        </p:txBody>
      </p:sp>
    </p:spTree>
    <p:extLst>
      <p:ext uri="{BB962C8B-B14F-4D97-AF65-F5344CB8AC3E}">
        <p14:creationId xmlns:p14="http://schemas.microsoft.com/office/powerpoint/2010/main" val="3489022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717"/>
          <a:stretch/>
        </p:blipFill>
        <p:spPr>
          <a:xfrm>
            <a:off x="1046977" y="1220053"/>
            <a:ext cx="7011173" cy="4134934"/>
          </a:xfrm>
          <a:prstGeom prst="rect">
            <a:avLst/>
          </a:prstGeom>
        </p:spPr>
      </p:pic>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33</a:t>
            </a:fld>
            <a:endParaRPr lang="en-US" altLang="en-US" dirty="0"/>
          </a:p>
        </p:txBody>
      </p:sp>
      <p:sp>
        <p:nvSpPr>
          <p:cNvPr id="3" name="Title 2"/>
          <p:cNvSpPr>
            <a:spLocks noGrp="1"/>
          </p:cNvSpPr>
          <p:nvPr>
            <p:ph type="title"/>
          </p:nvPr>
        </p:nvSpPr>
        <p:spPr/>
        <p:txBody>
          <a:bodyPr/>
          <a:lstStyle/>
          <a:p>
            <a:r>
              <a:rPr lang="en-US" dirty="0"/>
              <a:t>Hematologic events were transient</a:t>
            </a:r>
            <a:r>
              <a:rPr lang="en-US" baseline="30000" dirty="0"/>
              <a:t>1</a:t>
            </a:r>
            <a:endParaRPr lang="en-US" dirty="0"/>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Strosberg J, El-Haddad G, Wolin E, et al. Phase 3 Trial of (177)Lu-Dotatate for Midgut Neuroendocrine Tumors. </a:t>
            </a:r>
            <a:r>
              <a:rPr lang="en-US" sz="1100" i="1" dirty="0"/>
              <a:t>N Engl J Med</a:t>
            </a:r>
            <a:r>
              <a:rPr lang="en-US" sz="1100" dirty="0"/>
              <a:t>. 2017;376(2):125-135.</a:t>
            </a: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12" name="Picture 11"/>
          <p:cNvPicPr>
            <a:picLocks noChangeAspect="1"/>
          </p:cNvPicPr>
          <p:nvPr/>
        </p:nvPicPr>
        <p:blipFill rotWithShape="1">
          <a:blip r:embed="rId2"/>
          <a:srcRect l="36028" t="89709" r="33037" b="-4664"/>
          <a:stretch/>
        </p:blipFill>
        <p:spPr>
          <a:xfrm>
            <a:off x="3073400" y="4832014"/>
            <a:ext cx="3476625" cy="1085868"/>
          </a:xfrm>
          <a:prstGeom prst="rect">
            <a:avLst/>
          </a:prstGeom>
        </p:spPr>
      </p:pic>
    </p:spTree>
    <p:extLst>
      <p:ext uri="{BB962C8B-B14F-4D97-AF65-F5344CB8AC3E}">
        <p14:creationId xmlns:p14="http://schemas.microsoft.com/office/powerpoint/2010/main" val="714861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8EE9E5-4246-4CE3-A99D-C9DE8FA96104}"/>
              </a:ext>
            </a:extLst>
          </p:cNvPr>
          <p:cNvSpPr>
            <a:spLocks noGrp="1"/>
          </p:cNvSpPr>
          <p:nvPr>
            <p:ph type="sldNum" sz="quarter" idx="10"/>
          </p:nvPr>
        </p:nvSpPr>
        <p:spPr/>
        <p:txBody>
          <a:bodyPr/>
          <a:lstStyle/>
          <a:p>
            <a:pPr>
              <a:defRPr/>
            </a:pPr>
            <a:fld id="{16952F40-6BD1-41EC-8AA6-44A743C516AE}" type="slidenum">
              <a:rPr lang="en-US" altLang="en-US" smtClean="0"/>
              <a:pPr>
                <a:defRPr/>
              </a:pPr>
              <a:t>34</a:t>
            </a:fld>
            <a:endParaRPr lang="en-US" altLang="en-US" dirty="0"/>
          </a:p>
        </p:txBody>
      </p:sp>
      <p:sp>
        <p:nvSpPr>
          <p:cNvPr id="3" name="Title 2">
            <a:extLst>
              <a:ext uri="{FF2B5EF4-FFF2-40B4-BE49-F238E27FC236}">
                <a16:creationId xmlns:a16="http://schemas.microsoft.com/office/drawing/2014/main" id="{DC1080B6-2C05-4A7A-A471-63D3CB1178A7}"/>
              </a:ext>
            </a:extLst>
          </p:cNvPr>
          <p:cNvSpPr>
            <a:spLocks noGrp="1"/>
          </p:cNvSpPr>
          <p:nvPr>
            <p:ph type="title"/>
          </p:nvPr>
        </p:nvSpPr>
        <p:spPr>
          <a:xfrm>
            <a:off x="827902" y="437580"/>
            <a:ext cx="7249298" cy="533400"/>
          </a:xfrm>
        </p:spPr>
        <p:txBody>
          <a:bodyPr/>
          <a:lstStyle/>
          <a:p>
            <a:r>
              <a:rPr lang="en-US" dirty="0"/>
              <a:t>ERASMUS: retrospective, single-center, </a:t>
            </a:r>
            <a:br>
              <a:rPr lang="en-US" dirty="0"/>
            </a:br>
            <a:r>
              <a:rPr lang="en-US" dirty="0"/>
              <a:t>single-arm, open-label, phase I/II study in patients with GEP- and other NETs</a:t>
            </a:r>
            <a:r>
              <a:rPr lang="en-US" altLang="en-US" baseline="30000" dirty="0">
                <a:solidFill>
                  <a:schemeClr val="accent1"/>
                </a:solidFill>
                <a:latin typeface="Arial" pitchFamily="34" charset="0"/>
                <a:cs typeface="Arial" pitchFamily="34" charset="0"/>
                <a:sym typeface="Arial" pitchFamily="34" charset="0"/>
              </a:rPr>
              <a:t>1,2</a:t>
            </a:r>
            <a:endParaRPr lang="en-US" dirty="0"/>
          </a:p>
        </p:txBody>
      </p:sp>
      <p:sp>
        <p:nvSpPr>
          <p:cNvPr id="6" name="Rectangle 5">
            <a:extLst>
              <a:ext uri="{FF2B5EF4-FFF2-40B4-BE49-F238E27FC236}">
                <a16:creationId xmlns:a16="http://schemas.microsoft.com/office/drawing/2014/main" id="{1E7A2CBE-98A2-4DD4-BE25-6A96F77E4603}"/>
              </a:ext>
            </a:extLst>
          </p:cNvPr>
          <p:cNvSpPr/>
          <p:nvPr/>
        </p:nvSpPr>
        <p:spPr bwMode="auto">
          <a:xfrm>
            <a:off x="251520" y="2449712"/>
            <a:ext cx="1511838" cy="792308"/>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1662" dirty="0">
              <a:latin typeface="Times" charset="0"/>
            </a:endParaRPr>
          </a:p>
        </p:txBody>
      </p:sp>
      <p:sp>
        <p:nvSpPr>
          <p:cNvPr id="8" name="Arrow: Pentagon 7">
            <a:extLst>
              <a:ext uri="{FF2B5EF4-FFF2-40B4-BE49-F238E27FC236}">
                <a16:creationId xmlns:a16="http://schemas.microsoft.com/office/drawing/2014/main" id="{5DB97AA3-2B9E-46C9-ACF4-35BE1ECD8550}"/>
              </a:ext>
            </a:extLst>
          </p:cNvPr>
          <p:cNvSpPr/>
          <p:nvPr/>
        </p:nvSpPr>
        <p:spPr bwMode="auto">
          <a:xfrm>
            <a:off x="1913243" y="2449711"/>
            <a:ext cx="4436473" cy="792309"/>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1662" dirty="0">
              <a:latin typeface="Times" charset="0"/>
            </a:endParaRPr>
          </a:p>
        </p:txBody>
      </p:sp>
      <p:sp>
        <p:nvSpPr>
          <p:cNvPr id="12" name="TextBox 11">
            <a:extLst>
              <a:ext uri="{FF2B5EF4-FFF2-40B4-BE49-F238E27FC236}">
                <a16:creationId xmlns:a16="http://schemas.microsoft.com/office/drawing/2014/main" id="{41023F27-DCF1-44E5-83F7-0433B69F4611}"/>
              </a:ext>
            </a:extLst>
          </p:cNvPr>
          <p:cNvSpPr txBox="1"/>
          <p:nvPr/>
        </p:nvSpPr>
        <p:spPr>
          <a:xfrm>
            <a:off x="1913244" y="2587248"/>
            <a:ext cx="4170596" cy="546945"/>
          </a:xfrm>
          <a:prstGeom prst="rect">
            <a:avLst/>
          </a:prstGeom>
        </p:spPr>
        <p:txBody>
          <a:bodyPr wrap="square" rtlCol="0">
            <a:spAutoFit/>
          </a:bodyPr>
          <a:lstStyle/>
          <a:p>
            <a:pPr algn="ctr"/>
            <a:r>
              <a:rPr lang="en-US" sz="1477" dirty="0">
                <a:solidFill>
                  <a:schemeClr val="bg1"/>
                </a:solidFill>
                <a:latin typeface="HelveticaNeueLT Std" panose="020B0604020202020204" pitchFamily="34" charset="0"/>
              </a:rPr>
              <a:t>Treatment every 6-10 weeks</a:t>
            </a:r>
            <a:br>
              <a:rPr lang="en-US" sz="1477" dirty="0">
                <a:solidFill>
                  <a:schemeClr val="bg1"/>
                </a:solidFill>
                <a:latin typeface="HelveticaNeueLT Std" panose="020B0604020202020204" pitchFamily="34" charset="0"/>
              </a:rPr>
            </a:br>
            <a:r>
              <a:rPr lang="en-US" sz="1477" dirty="0">
                <a:solidFill>
                  <a:schemeClr val="bg1"/>
                </a:solidFill>
                <a:latin typeface="HelveticaNeueLT Std" panose="020B0604020202020204" pitchFamily="34" charset="0"/>
              </a:rPr>
              <a:t>Up to a cumulative dose of 750-800 mCi</a:t>
            </a:r>
          </a:p>
        </p:txBody>
      </p:sp>
      <p:sp>
        <p:nvSpPr>
          <p:cNvPr id="20" name="TextBox 19">
            <a:extLst>
              <a:ext uri="{FF2B5EF4-FFF2-40B4-BE49-F238E27FC236}">
                <a16:creationId xmlns:a16="http://schemas.microsoft.com/office/drawing/2014/main" id="{957D4C33-DD6D-4D98-AC74-82C48D4E7A01}"/>
              </a:ext>
            </a:extLst>
          </p:cNvPr>
          <p:cNvSpPr txBox="1"/>
          <p:nvPr/>
        </p:nvSpPr>
        <p:spPr>
          <a:xfrm>
            <a:off x="260621" y="2604379"/>
            <a:ext cx="1502737" cy="546945"/>
          </a:xfrm>
          <a:prstGeom prst="rect">
            <a:avLst/>
          </a:prstGeom>
        </p:spPr>
        <p:txBody>
          <a:bodyPr wrap="square" rtlCol="0">
            <a:spAutoFit/>
          </a:bodyPr>
          <a:lstStyle/>
          <a:p>
            <a:pPr algn="ctr"/>
            <a:r>
              <a:rPr lang="en-US" sz="1477" b="1" dirty="0">
                <a:solidFill>
                  <a:schemeClr val="bg1"/>
                </a:solidFill>
                <a:latin typeface="HelveticaNeueLT Std" panose="020B0604020202020204" pitchFamily="34" charset="0"/>
              </a:rPr>
              <a:t>LUTATHERA</a:t>
            </a:r>
            <a:r>
              <a:rPr lang="en-US" sz="1477" b="1" baseline="30000" dirty="0">
                <a:solidFill>
                  <a:schemeClr val="bg1"/>
                </a:solidFill>
                <a:latin typeface="HelveticaNeueLT Std" panose="020B0604020202020204" pitchFamily="34" charset="0"/>
              </a:rPr>
              <a:t>®</a:t>
            </a:r>
          </a:p>
          <a:p>
            <a:pPr algn="ctr"/>
            <a:r>
              <a:rPr lang="en-US" sz="1477" dirty="0">
                <a:solidFill>
                  <a:schemeClr val="bg1"/>
                </a:solidFill>
                <a:latin typeface="HelveticaNeueLT Std" panose="020B0604020202020204" pitchFamily="34" charset="0"/>
              </a:rPr>
              <a:t>n=1,214</a:t>
            </a:r>
          </a:p>
        </p:txBody>
      </p:sp>
      <p:sp>
        <p:nvSpPr>
          <p:cNvPr id="21" name="TextBox 20">
            <a:extLst>
              <a:ext uri="{FF2B5EF4-FFF2-40B4-BE49-F238E27FC236}">
                <a16:creationId xmlns:a16="http://schemas.microsoft.com/office/drawing/2014/main" id="{4C744BFE-54AF-4B09-8225-E6F8AB496568}"/>
              </a:ext>
            </a:extLst>
          </p:cNvPr>
          <p:cNvSpPr txBox="1"/>
          <p:nvPr/>
        </p:nvSpPr>
        <p:spPr>
          <a:xfrm>
            <a:off x="1763358" y="3724534"/>
            <a:ext cx="6979237" cy="738664"/>
          </a:xfrm>
          <a:prstGeom prst="rect">
            <a:avLst/>
          </a:prstGeom>
        </p:spPr>
        <p:txBody>
          <a:bodyPr wrap="square" rtlCol="0">
            <a:spAutoFit/>
          </a:bodyPr>
          <a:lstStyle/>
          <a:p>
            <a:pPr algn="ctr"/>
            <a:r>
              <a:rPr lang="en-US" sz="1400" i="1" dirty="0">
                <a:solidFill>
                  <a:schemeClr val="tx1">
                    <a:lumMod val="75000"/>
                    <a:lumOff val="25000"/>
                  </a:schemeClr>
                </a:solidFill>
                <a:latin typeface="HelveticaNeueLT Std" panose="020B0604020202020204" pitchFamily="34" charset="0"/>
              </a:rPr>
              <a:t>Safety assessments after each cycle</a:t>
            </a:r>
          </a:p>
          <a:p>
            <a:pPr algn="ctr"/>
            <a:r>
              <a:rPr lang="en-US" sz="1400" i="1" dirty="0">
                <a:solidFill>
                  <a:schemeClr val="tx1">
                    <a:lumMod val="75000"/>
                    <a:lumOff val="25000"/>
                  </a:schemeClr>
                </a:solidFill>
                <a:latin typeface="HelveticaNeueLT Std" panose="020B0604020202020204" pitchFamily="34" charset="0"/>
              </a:rPr>
              <a:t>Tumor assessment according to RECIST criteria within 3 months before first therapy and at every follow-up</a:t>
            </a:r>
          </a:p>
        </p:txBody>
      </p:sp>
      <p:grpSp>
        <p:nvGrpSpPr>
          <p:cNvPr id="22" name="Group 21">
            <a:extLst>
              <a:ext uri="{FF2B5EF4-FFF2-40B4-BE49-F238E27FC236}">
                <a16:creationId xmlns:a16="http://schemas.microsoft.com/office/drawing/2014/main" id="{0ED3E5C6-23B0-44FF-95E4-81B23D808637}"/>
              </a:ext>
            </a:extLst>
          </p:cNvPr>
          <p:cNvGrpSpPr/>
          <p:nvPr/>
        </p:nvGrpSpPr>
        <p:grpSpPr>
          <a:xfrm>
            <a:off x="6349716" y="2254528"/>
            <a:ext cx="2480542" cy="1267954"/>
            <a:chOff x="6128905" y="4595417"/>
            <a:chExt cx="2289376" cy="1377613"/>
          </a:xfrm>
        </p:grpSpPr>
        <p:sp>
          <p:nvSpPr>
            <p:cNvPr id="23" name="Rectangle: Diagonal Corners Snipped 22">
              <a:extLst>
                <a:ext uri="{FF2B5EF4-FFF2-40B4-BE49-F238E27FC236}">
                  <a16:creationId xmlns:a16="http://schemas.microsoft.com/office/drawing/2014/main" id="{216A6E7A-EDC6-4FF2-845B-D9727012F5CB}"/>
                </a:ext>
              </a:extLst>
            </p:cNvPr>
            <p:cNvSpPr/>
            <p:nvPr/>
          </p:nvSpPr>
          <p:spPr bwMode="auto">
            <a:xfrm>
              <a:off x="6128905" y="4595417"/>
              <a:ext cx="2208471" cy="1369760"/>
            </a:xfrm>
            <a:prstGeom prst="snip2DiagRect">
              <a:avLst/>
            </a:prstGeom>
            <a:solidFill>
              <a:schemeClr val="accent4"/>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1662" dirty="0">
                <a:latin typeface="Times" charset="0"/>
              </a:endParaRPr>
            </a:p>
          </p:txBody>
        </p:sp>
        <p:sp>
          <p:nvSpPr>
            <p:cNvPr id="24" name="TextBox 23">
              <a:extLst>
                <a:ext uri="{FF2B5EF4-FFF2-40B4-BE49-F238E27FC236}">
                  <a16:creationId xmlns:a16="http://schemas.microsoft.com/office/drawing/2014/main" id="{18766C8E-84EB-43E2-AFCF-638D9001D7E3}"/>
                </a:ext>
              </a:extLst>
            </p:cNvPr>
            <p:cNvSpPr txBox="1"/>
            <p:nvPr/>
          </p:nvSpPr>
          <p:spPr>
            <a:xfrm>
              <a:off x="6231133" y="4637889"/>
              <a:ext cx="2187148" cy="1335141"/>
            </a:xfrm>
            <a:prstGeom prst="rect">
              <a:avLst/>
            </a:prstGeom>
          </p:spPr>
          <p:txBody>
            <a:bodyPr wrap="square" rtlCol="0">
              <a:spAutoFit/>
            </a:bodyPr>
            <a:lstStyle/>
            <a:p>
              <a:r>
                <a:rPr lang="en-US" sz="1477" b="1" dirty="0">
                  <a:solidFill>
                    <a:schemeClr val="tx2"/>
                  </a:solidFill>
                  <a:latin typeface="HelveticaNeueLT Std" panose="020B0604020202020204" pitchFamily="34" charset="0"/>
                </a:rPr>
                <a:t>Outcomes of interest:</a:t>
              </a:r>
            </a:p>
            <a:p>
              <a:pPr marL="263776" indent="-263776">
                <a:buFont typeface="Arial" panose="020B0604020202020204" pitchFamily="34" charset="0"/>
                <a:buChar char="•"/>
              </a:pPr>
              <a:r>
                <a:rPr lang="en-US" sz="1477" dirty="0">
                  <a:solidFill>
                    <a:schemeClr val="tx2"/>
                  </a:solidFill>
                  <a:latin typeface="HelveticaNeueLT Std" panose="020B0604020202020204" pitchFamily="34" charset="0"/>
                </a:rPr>
                <a:t>PFS</a:t>
              </a:r>
            </a:p>
            <a:p>
              <a:pPr marL="263776" indent="-263776">
                <a:buFont typeface="Arial" panose="020B0604020202020204" pitchFamily="34" charset="0"/>
                <a:buChar char="•"/>
              </a:pPr>
              <a:r>
                <a:rPr lang="en-US" sz="1477" dirty="0">
                  <a:solidFill>
                    <a:schemeClr val="tx2"/>
                  </a:solidFill>
                  <a:latin typeface="HelveticaNeueLT Std" panose="020B0604020202020204" pitchFamily="34" charset="0"/>
                </a:rPr>
                <a:t>OS</a:t>
              </a:r>
            </a:p>
            <a:p>
              <a:pPr marL="263776" indent="-263776">
                <a:buFont typeface="Arial" panose="020B0604020202020204" pitchFamily="34" charset="0"/>
                <a:buChar char="•"/>
              </a:pPr>
              <a:r>
                <a:rPr lang="en-US" sz="1477" dirty="0">
                  <a:solidFill>
                    <a:schemeClr val="tx2"/>
                  </a:solidFill>
                  <a:latin typeface="HelveticaNeueLT Std" panose="020B0604020202020204" pitchFamily="34" charset="0"/>
                </a:rPr>
                <a:t>TTP</a:t>
              </a:r>
            </a:p>
            <a:p>
              <a:pPr marL="263776" indent="-263776">
                <a:buFont typeface="Arial" panose="020B0604020202020204" pitchFamily="34" charset="0"/>
                <a:buChar char="•"/>
              </a:pPr>
              <a:r>
                <a:rPr lang="en-US" sz="1477" dirty="0">
                  <a:solidFill>
                    <a:schemeClr val="tx2"/>
                  </a:solidFill>
                  <a:latin typeface="HelveticaNeueLT Std" panose="020B0604020202020204" pitchFamily="34" charset="0"/>
                </a:rPr>
                <a:t>ORR</a:t>
              </a:r>
            </a:p>
          </p:txBody>
        </p:sp>
      </p:grpSp>
      <p:sp>
        <p:nvSpPr>
          <p:cNvPr id="13" name="TextBox 12">
            <a:extLst>
              <a:ext uri="{FF2B5EF4-FFF2-40B4-BE49-F238E27FC236}">
                <a16:creationId xmlns:a16="http://schemas.microsoft.com/office/drawing/2014/main" id="{594464CD-BFA6-4B16-A7ED-F3671CFA4A90}"/>
              </a:ext>
            </a:extLst>
          </p:cNvPr>
          <p:cNvSpPr txBox="1"/>
          <p:nvPr/>
        </p:nvSpPr>
        <p:spPr>
          <a:xfrm>
            <a:off x="334003" y="4919228"/>
            <a:ext cx="6979237" cy="234360"/>
          </a:xfrm>
          <a:prstGeom prst="rect">
            <a:avLst/>
          </a:prstGeom>
        </p:spPr>
        <p:txBody>
          <a:bodyPr wrap="square" rtlCol="0">
            <a:spAutoFit/>
          </a:bodyPr>
          <a:lstStyle/>
          <a:p>
            <a:r>
              <a:rPr lang="en-US" sz="923" dirty="0">
                <a:solidFill>
                  <a:schemeClr val="tx1">
                    <a:lumMod val="75000"/>
                    <a:lumOff val="25000"/>
                  </a:schemeClr>
                </a:solidFill>
                <a:latin typeface="HelveticaNeueLT Std" panose="020B0604020202020204" pitchFamily="34" charset="0"/>
              </a:rPr>
              <a:t>ORR: objective response rate; OS: overall survival; PFS: progression-free survival; TTP: time to progression</a:t>
            </a:r>
          </a:p>
        </p:txBody>
      </p:sp>
      <p:sp>
        <p:nvSpPr>
          <p:cNvPr id="1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r>
              <a:rPr lang="en-US" sz="1100" dirty="0"/>
              <a:t>2. </a:t>
            </a:r>
            <a:r>
              <a:rPr lang="en-US" sz="1100" dirty="0" err="1"/>
              <a:t>Brabander</a:t>
            </a:r>
            <a:r>
              <a:rPr lang="en-US" sz="1100" dirty="0"/>
              <a:t> T, et al. </a:t>
            </a:r>
            <a:r>
              <a:rPr lang="en-US" sz="1100" i="1" dirty="0" err="1"/>
              <a:t>Clin</a:t>
            </a:r>
            <a:r>
              <a:rPr lang="en-US" sz="1100" i="1" dirty="0"/>
              <a:t> Cancer Res</a:t>
            </a:r>
            <a:r>
              <a:rPr lang="en-US" sz="1100" dirty="0"/>
              <a:t>. 2017;23(16):4617-4624.</a:t>
            </a: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2839583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05B76-41E3-49C1-AD07-F9AE21116C40}"/>
              </a:ext>
            </a:extLst>
          </p:cNvPr>
          <p:cNvSpPr>
            <a:spLocks noGrp="1"/>
          </p:cNvSpPr>
          <p:nvPr>
            <p:ph type="sldNum" sz="quarter" idx="10"/>
          </p:nvPr>
        </p:nvSpPr>
        <p:spPr/>
        <p:txBody>
          <a:bodyPr/>
          <a:lstStyle/>
          <a:p>
            <a:pPr>
              <a:defRPr/>
            </a:pPr>
            <a:fld id="{16952F40-6BD1-41EC-8AA6-44A743C516AE}" type="slidenum">
              <a:rPr lang="en-US" altLang="en-US" smtClean="0"/>
              <a:pPr>
                <a:defRPr/>
              </a:pPr>
              <a:t>35</a:t>
            </a:fld>
            <a:endParaRPr lang="en-US" altLang="en-US" dirty="0"/>
          </a:p>
        </p:txBody>
      </p:sp>
      <p:sp>
        <p:nvSpPr>
          <p:cNvPr id="3" name="Title 2">
            <a:extLst>
              <a:ext uri="{FF2B5EF4-FFF2-40B4-BE49-F238E27FC236}">
                <a16:creationId xmlns:a16="http://schemas.microsoft.com/office/drawing/2014/main" id="{44AF92E0-47CE-45D3-B2BC-21ED8EBA3DFE}"/>
              </a:ext>
            </a:extLst>
          </p:cNvPr>
          <p:cNvSpPr>
            <a:spLocks noGrp="1"/>
          </p:cNvSpPr>
          <p:nvPr>
            <p:ph type="title"/>
          </p:nvPr>
        </p:nvSpPr>
        <p:spPr/>
        <p:txBody>
          <a:bodyPr/>
          <a:lstStyle/>
          <a:p>
            <a:r>
              <a:rPr lang="en-US" dirty="0"/>
              <a:t>Patient Selection</a:t>
            </a:r>
            <a:r>
              <a:rPr lang="en-US" baseline="30000" dirty="0"/>
              <a:t>1,2</a:t>
            </a:r>
            <a:endParaRPr lang="en-US" dirty="0"/>
          </a:p>
        </p:txBody>
      </p:sp>
      <p:sp>
        <p:nvSpPr>
          <p:cNvPr id="29" name="Rectangle 28">
            <a:extLst>
              <a:ext uri="{FF2B5EF4-FFF2-40B4-BE49-F238E27FC236}">
                <a16:creationId xmlns:a16="http://schemas.microsoft.com/office/drawing/2014/main" id="{0825EF12-71B0-4520-B341-5417AA005A66}"/>
              </a:ext>
            </a:extLst>
          </p:cNvPr>
          <p:cNvSpPr/>
          <p:nvPr/>
        </p:nvSpPr>
        <p:spPr bwMode="auto">
          <a:xfrm>
            <a:off x="2197891" y="4259395"/>
            <a:ext cx="1691712" cy="880715"/>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30" name="TextBox 29">
            <a:extLst>
              <a:ext uri="{FF2B5EF4-FFF2-40B4-BE49-F238E27FC236}">
                <a16:creationId xmlns:a16="http://schemas.microsoft.com/office/drawing/2014/main" id="{72F9FD4E-24CF-47C0-A83A-85CD68DBFBB6}"/>
              </a:ext>
            </a:extLst>
          </p:cNvPr>
          <p:cNvSpPr txBox="1"/>
          <p:nvPr/>
        </p:nvSpPr>
        <p:spPr>
          <a:xfrm>
            <a:off x="2200510" y="4495337"/>
            <a:ext cx="1689092" cy="433324"/>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GEP-NET patients</a:t>
            </a:r>
          </a:p>
          <a:p>
            <a:pPr algn="ctr"/>
            <a:r>
              <a:rPr lang="en-US" sz="1108" dirty="0">
                <a:solidFill>
                  <a:schemeClr val="bg1"/>
                </a:solidFill>
                <a:latin typeface="HelveticaNeueLT Std" panose="020B0604020202020204" pitchFamily="34" charset="0"/>
              </a:rPr>
              <a:t>n=360</a:t>
            </a:r>
          </a:p>
        </p:txBody>
      </p:sp>
      <p:sp>
        <p:nvSpPr>
          <p:cNvPr id="31" name="Rectangle 30">
            <a:extLst>
              <a:ext uri="{FF2B5EF4-FFF2-40B4-BE49-F238E27FC236}">
                <a16:creationId xmlns:a16="http://schemas.microsoft.com/office/drawing/2014/main" id="{AF86891A-E731-4992-9E05-CC26E6578FFB}"/>
              </a:ext>
            </a:extLst>
          </p:cNvPr>
          <p:cNvSpPr/>
          <p:nvPr/>
        </p:nvSpPr>
        <p:spPr bwMode="auto">
          <a:xfrm>
            <a:off x="400908" y="4259395"/>
            <a:ext cx="1562410" cy="880715"/>
          </a:xfrm>
          <a:prstGeom prst="rect">
            <a:avLst/>
          </a:prstGeom>
          <a:solidFill>
            <a:srgbClr val="7E8992"/>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32" name="TextBox 31">
            <a:extLst>
              <a:ext uri="{FF2B5EF4-FFF2-40B4-BE49-F238E27FC236}">
                <a16:creationId xmlns:a16="http://schemas.microsoft.com/office/drawing/2014/main" id="{E267C3C6-A940-4F02-86A3-ACB1BD90E95C}"/>
              </a:ext>
            </a:extLst>
          </p:cNvPr>
          <p:cNvSpPr txBox="1"/>
          <p:nvPr/>
        </p:nvSpPr>
        <p:spPr>
          <a:xfrm>
            <a:off x="400908" y="4495337"/>
            <a:ext cx="1562410" cy="433324"/>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Other tumor types</a:t>
            </a:r>
          </a:p>
          <a:p>
            <a:pPr algn="ctr"/>
            <a:r>
              <a:rPr lang="en-US" sz="1108" dirty="0">
                <a:solidFill>
                  <a:schemeClr val="bg1"/>
                </a:solidFill>
                <a:latin typeface="HelveticaNeueLT Std" panose="020B0604020202020204" pitchFamily="34" charset="0"/>
              </a:rPr>
              <a:t>n=241</a:t>
            </a:r>
          </a:p>
        </p:txBody>
      </p:sp>
      <p:grpSp>
        <p:nvGrpSpPr>
          <p:cNvPr id="43" name="Group 42">
            <a:extLst>
              <a:ext uri="{FF2B5EF4-FFF2-40B4-BE49-F238E27FC236}">
                <a16:creationId xmlns:a16="http://schemas.microsoft.com/office/drawing/2014/main" id="{FB836AE2-2A82-4480-9C88-433C0613959E}"/>
              </a:ext>
            </a:extLst>
          </p:cNvPr>
          <p:cNvGrpSpPr/>
          <p:nvPr/>
        </p:nvGrpSpPr>
        <p:grpSpPr>
          <a:xfrm>
            <a:off x="1132066" y="3993891"/>
            <a:ext cx="1927599" cy="261473"/>
            <a:chOff x="4030839" y="1772941"/>
            <a:chExt cx="1755664" cy="356853"/>
          </a:xfrm>
        </p:grpSpPr>
        <p:cxnSp>
          <p:nvCxnSpPr>
            <p:cNvPr id="44" name="Elbow Connector 62">
              <a:extLst>
                <a:ext uri="{FF2B5EF4-FFF2-40B4-BE49-F238E27FC236}">
                  <a16:creationId xmlns:a16="http://schemas.microsoft.com/office/drawing/2014/main" id="{F40C49FD-208A-4D29-AAF1-FC9999281716}"/>
                </a:ext>
              </a:extLst>
            </p:cNvPr>
            <p:cNvCxnSpPr/>
            <p:nvPr/>
          </p:nvCxnSpPr>
          <p:spPr>
            <a:xfrm rot="5400000">
              <a:off x="4288947" y="1514833"/>
              <a:ext cx="356853" cy="873070"/>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Elbow Connector 71">
              <a:extLst>
                <a:ext uri="{FF2B5EF4-FFF2-40B4-BE49-F238E27FC236}">
                  <a16:creationId xmlns:a16="http://schemas.microsoft.com/office/drawing/2014/main" id="{3E274C87-AC23-4CEE-BA0E-D481EE6766E8}"/>
                </a:ext>
              </a:extLst>
            </p:cNvPr>
            <p:cNvCxnSpPr/>
            <p:nvPr/>
          </p:nvCxnSpPr>
          <p:spPr>
            <a:xfrm rot="16200000" flipH="1">
              <a:off x="5166779" y="1510070"/>
              <a:ext cx="356853" cy="882595"/>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3D561B59-6E23-4F8C-9647-CAF3597CE0F4}"/>
              </a:ext>
            </a:extLst>
          </p:cNvPr>
          <p:cNvSpPr/>
          <p:nvPr/>
        </p:nvSpPr>
        <p:spPr bwMode="auto">
          <a:xfrm>
            <a:off x="1243227" y="3447429"/>
            <a:ext cx="1691712" cy="561833"/>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grpSp>
        <p:nvGrpSpPr>
          <p:cNvPr id="55" name="Group 54">
            <a:extLst>
              <a:ext uri="{FF2B5EF4-FFF2-40B4-BE49-F238E27FC236}">
                <a16:creationId xmlns:a16="http://schemas.microsoft.com/office/drawing/2014/main" id="{2ED0A3B3-DDCC-405D-A7E6-717164C8E13E}"/>
              </a:ext>
            </a:extLst>
          </p:cNvPr>
          <p:cNvGrpSpPr/>
          <p:nvPr/>
        </p:nvGrpSpPr>
        <p:grpSpPr>
          <a:xfrm>
            <a:off x="2185529" y="2724060"/>
            <a:ext cx="1751511" cy="465283"/>
            <a:chOff x="7688017" y="5424076"/>
            <a:chExt cx="1897470" cy="504056"/>
          </a:xfrm>
        </p:grpSpPr>
        <p:sp>
          <p:nvSpPr>
            <p:cNvPr id="14" name="Rectangle 13">
              <a:extLst>
                <a:ext uri="{FF2B5EF4-FFF2-40B4-BE49-F238E27FC236}">
                  <a16:creationId xmlns:a16="http://schemas.microsoft.com/office/drawing/2014/main" id="{75092E02-29A2-428A-93D0-A205C6F0A255}"/>
                </a:ext>
              </a:extLst>
            </p:cNvPr>
            <p:cNvSpPr/>
            <p:nvPr/>
          </p:nvSpPr>
          <p:spPr bwMode="auto">
            <a:xfrm>
              <a:off x="7707017" y="5424076"/>
              <a:ext cx="1878470" cy="504056"/>
            </a:xfrm>
            <a:prstGeom prst="rect">
              <a:avLst/>
            </a:prstGeom>
            <a:solidFill>
              <a:schemeClr val="accent3"/>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20" name="TextBox 19">
              <a:extLst>
                <a:ext uri="{FF2B5EF4-FFF2-40B4-BE49-F238E27FC236}">
                  <a16:creationId xmlns:a16="http://schemas.microsoft.com/office/drawing/2014/main" id="{69C925AE-67CA-4304-AACC-D3796AB23164}"/>
                </a:ext>
              </a:extLst>
            </p:cNvPr>
            <p:cNvSpPr txBox="1"/>
            <p:nvPr/>
          </p:nvSpPr>
          <p:spPr>
            <a:xfrm>
              <a:off x="7688017" y="5510442"/>
              <a:ext cx="1878471" cy="315434"/>
            </a:xfrm>
            <a:prstGeom prst="rect">
              <a:avLst/>
            </a:prstGeom>
          </p:spPr>
          <p:txBody>
            <a:bodyPr wrap="square" rtlCol="0">
              <a:spAutoFit/>
            </a:bodyPr>
            <a:lstStyle/>
            <a:p>
              <a:pPr algn="ctr"/>
              <a:r>
                <a:rPr lang="en-US" sz="1292" dirty="0">
                  <a:solidFill>
                    <a:schemeClr val="bg1"/>
                  </a:solidFill>
                  <a:latin typeface="HelveticaNeueLT Std" panose="020B0604020202020204" pitchFamily="34" charset="0"/>
                </a:rPr>
                <a:t>Efficacy analysis</a:t>
              </a:r>
            </a:p>
          </p:txBody>
        </p:sp>
      </p:grpSp>
      <p:sp>
        <p:nvSpPr>
          <p:cNvPr id="57" name="TextBox 56">
            <a:extLst/>
          </p:cNvPr>
          <p:cNvSpPr txBox="1"/>
          <p:nvPr/>
        </p:nvSpPr>
        <p:spPr>
          <a:xfrm>
            <a:off x="1307878" y="3439028"/>
            <a:ext cx="1562410" cy="603820"/>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Assessed per RECIST criteria </a:t>
            </a:r>
            <a:br>
              <a:rPr lang="en-US" sz="1108" dirty="0">
                <a:solidFill>
                  <a:schemeClr val="bg1"/>
                </a:solidFill>
                <a:latin typeface="HelveticaNeueLT Std" panose="020B0604020202020204" pitchFamily="34" charset="0"/>
              </a:rPr>
            </a:br>
            <a:r>
              <a:rPr lang="en-US" sz="1108" dirty="0">
                <a:solidFill>
                  <a:schemeClr val="bg1"/>
                </a:solidFill>
                <a:latin typeface="HelveticaNeueLT Std" panose="020B0604020202020204" pitchFamily="34" charset="0"/>
              </a:rPr>
              <a:t>n=601</a:t>
            </a:r>
          </a:p>
        </p:txBody>
      </p:sp>
      <p:grpSp>
        <p:nvGrpSpPr>
          <p:cNvPr id="9" name="Group 8"/>
          <p:cNvGrpSpPr/>
          <p:nvPr/>
        </p:nvGrpSpPr>
        <p:grpSpPr>
          <a:xfrm>
            <a:off x="6150630" y="2722231"/>
            <a:ext cx="1801500" cy="459962"/>
            <a:chOff x="4713712" y="1583971"/>
            <a:chExt cx="1801500" cy="459962"/>
          </a:xfrm>
        </p:grpSpPr>
        <p:sp>
          <p:nvSpPr>
            <p:cNvPr id="71" name="Rectangle 70">
              <a:extLst/>
            </p:cNvPr>
            <p:cNvSpPr/>
            <p:nvPr/>
          </p:nvSpPr>
          <p:spPr bwMode="auto">
            <a:xfrm>
              <a:off x="4713712" y="1583971"/>
              <a:ext cx="1801500" cy="459962"/>
            </a:xfrm>
            <a:prstGeom prst="rect">
              <a:avLst/>
            </a:prstGeom>
            <a:solidFill>
              <a:schemeClr val="accent3"/>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72" name="TextBox 71">
              <a:extLst/>
            </p:cNvPr>
            <p:cNvSpPr txBox="1"/>
            <p:nvPr/>
          </p:nvSpPr>
          <p:spPr>
            <a:xfrm>
              <a:off x="4779973" y="1662606"/>
              <a:ext cx="1733972" cy="291170"/>
            </a:xfrm>
            <a:prstGeom prst="rect">
              <a:avLst/>
            </a:prstGeom>
          </p:spPr>
          <p:txBody>
            <a:bodyPr wrap="square" rtlCol="0">
              <a:spAutoFit/>
            </a:bodyPr>
            <a:lstStyle/>
            <a:p>
              <a:pPr algn="ctr"/>
              <a:r>
                <a:rPr lang="en-US" sz="1292" dirty="0">
                  <a:solidFill>
                    <a:schemeClr val="bg1"/>
                  </a:solidFill>
                  <a:latin typeface="HelveticaNeueLT Std" panose="020B0604020202020204" pitchFamily="34" charset="0"/>
                </a:rPr>
                <a:t>Safety analysis</a:t>
              </a:r>
            </a:p>
          </p:txBody>
        </p:sp>
      </p:grpSp>
      <p:cxnSp>
        <p:nvCxnSpPr>
          <p:cNvPr id="74" name="Elbow Connector 62">
            <a:extLst/>
          </p:cNvPr>
          <p:cNvCxnSpPr>
            <a:stCxn id="38" idx="2"/>
            <a:endCxn id="14" idx="0"/>
          </p:cNvCxnSpPr>
          <p:nvPr/>
        </p:nvCxnSpPr>
        <p:spPr>
          <a:xfrm rot="5400000">
            <a:off x="3748698" y="1502245"/>
            <a:ext cx="543172" cy="1900459"/>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75" name="Elbow Connector 71">
            <a:extLst/>
          </p:cNvPr>
          <p:cNvCxnSpPr>
            <a:stCxn id="38" idx="2"/>
            <a:endCxn id="71" idx="0"/>
          </p:cNvCxnSpPr>
          <p:nvPr/>
        </p:nvCxnSpPr>
        <p:spPr>
          <a:xfrm rot="16200000" flipH="1">
            <a:off x="5740275" y="1411125"/>
            <a:ext cx="541343" cy="2080867"/>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043747" y="1710029"/>
            <a:ext cx="3853532" cy="488249"/>
            <a:chOff x="2486185" y="1000630"/>
            <a:chExt cx="3853532" cy="488249"/>
          </a:xfrm>
        </p:grpSpPr>
        <p:sp>
          <p:nvSpPr>
            <p:cNvPr id="37" name="Rectangle 36">
              <a:extLst>
                <a:ext uri="{FF2B5EF4-FFF2-40B4-BE49-F238E27FC236}">
                  <a16:creationId xmlns:a16="http://schemas.microsoft.com/office/drawing/2014/main" id="{FDB3559A-6778-4795-8BC2-81C9262A65A4}"/>
                </a:ext>
              </a:extLst>
            </p:cNvPr>
            <p:cNvSpPr/>
            <p:nvPr/>
          </p:nvSpPr>
          <p:spPr bwMode="auto">
            <a:xfrm>
              <a:off x="2486185" y="1000630"/>
              <a:ext cx="3813899" cy="488249"/>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38" name="TextBox 37">
              <a:extLst>
                <a:ext uri="{FF2B5EF4-FFF2-40B4-BE49-F238E27FC236}">
                  <a16:creationId xmlns:a16="http://schemas.microsoft.com/office/drawing/2014/main" id="{9AD4F262-FE3A-430C-89EC-FE7DD97DB6AB}"/>
                </a:ext>
              </a:extLst>
            </p:cNvPr>
            <p:cNvSpPr txBox="1"/>
            <p:nvPr/>
          </p:nvSpPr>
          <p:spPr>
            <a:xfrm>
              <a:off x="2486185" y="1038165"/>
              <a:ext cx="3853532" cy="433324"/>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Patients treated with </a:t>
              </a:r>
              <a:br>
                <a:rPr lang="en-US" sz="1108" dirty="0">
                  <a:solidFill>
                    <a:schemeClr val="bg1"/>
                  </a:solidFill>
                  <a:latin typeface="HelveticaNeueLT Std" panose="020B0604020202020204" pitchFamily="34" charset="0"/>
                </a:rPr>
              </a:br>
              <a:r>
                <a:rPr lang="en-US" sz="1108" dirty="0">
                  <a:solidFill>
                    <a:schemeClr val="bg1"/>
                  </a:solidFill>
                  <a:latin typeface="HelveticaNeueLT Std" panose="020B0604020202020204" pitchFamily="34" charset="0"/>
                </a:rPr>
                <a:t>LUTATHERA</a:t>
              </a:r>
              <a:r>
                <a:rPr lang="en-US" sz="1108" baseline="30000" dirty="0">
                  <a:solidFill>
                    <a:schemeClr val="bg1"/>
                  </a:solidFill>
                  <a:latin typeface="HelveticaNeueLT Std" panose="020B0604020202020204" pitchFamily="34" charset="0"/>
                </a:rPr>
                <a:t>® </a:t>
              </a:r>
              <a:r>
                <a:rPr lang="en-US" sz="1108" dirty="0">
                  <a:solidFill>
                    <a:schemeClr val="bg1"/>
                  </a:solidFill>
                  <a:latin typeface="HelveticaNeueLT Std" panose="020B0604020202020204" pitchFamily="34" charset="0"/>
                </a:rPr>
                <a:t>(lutetium Lu 177 dotatate) n=1214</a:t>
              </a:r>
            </a:p>
          </p:txBody>
        </p:sp>
      </p:grpSp>
      <p:cxnSp>
        <p:nvCxnSpPr>
          <p:cNvPr id="82" name="Elbow Connector 62">
            <a:extLst/>
          </p:cNvPr>
          <p:cNvCxnSpPr>
            <a:stCxn id="14" idx="2"/>
            <a:endCxn id="57" idx="0"/>
          </p:cNvCxnSpPr>
          <p:nvPr/>
        </p:nvCxnSpPr>
        <p:spPr>
          <a:xfrm rot="5400000">
            <a:off x="2454727" y="2823700"/>
            <a:ext cx="249685" cy="980971"/>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83" name="Elbow Connector 71">
            <a:extLst/>
          </p:cNvPr>
          <p:cNvCxnSpPr>
            <a:stCxn id="14" idx="2"/>
          </p:cNvCxnSpPr>
          <p:nvPr/>
        </p:nvCxnSpPr>
        <p:spPr>
          <a:xfrm rot="16200000" flipH="1">
            <a:off x="3354195" y="2905201"/>
            <a:ext cx="250937" cy="819219"/>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88" name="Rectangle 87">
            <a:extLst/>
          </p:cNvPr>
          <p:cNvSpPr/>
          <p:nvPr/>
        </p:nvSpPr>
        <p:spPr bwMode="auto">
          <a:xfrm>
            <a:off x="3110751" y="3447429"/>
            <a:ext cx="1691712" cy="561833"/>
          </a:xfrm>
          <a:prstGeom prst="rect">
            <a:avLst/>
          </a:prstGeom>
          <a:solidFill>
            <a:srgbClr val="7E8992"/>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algn="ctr"/>
            <a:r>
              <a:rPr lang="en-US" sz="1100" dirty="0">
                <a:solidFill>
                  <a:schemeClr val="bg1"/>
                </a:solidFill>
                <a:latin typeface="HelveticaNeueLT Std" panose="020B0604020202020204" pitchFamily="34" charset="0"/>
              </a:rPr>
              <a:t>Not assessed per RECIST criteria </a:t>
            </a:r>
            <a:br>
              <a:rPr lang="en-US" sz="1100" dirty="0">
                <a:solidFill>
                  <a:schemeClr val="bg1"/>
                </a:solidFill>
                <a:latin typeface="HelveticaNeueLT Std" panose="020B0604020202020204" pitchFamily="34" charset="0"/>
              </a:rPr>
            </a:br>
            <a:r>
              <a:rPr lang="en-US" sz="1100" dirty="0">
                <a:solidFill>
                  <a:schemeClr val="bg1"/>
                </a:solidFill>
                <a:latin typeface="HelveticaNeueLT Std" panose="020B0604020202020204" pitchFamily="34" charset="0"/>
              </a:rPr>
              <a:t>n=613</a:t>
            </a:r>
          </a:p>
        </p:txBody>
      </p:sp>
      <p:sp>
        <p:nvSpPr>
          <p:cNvPr id="89" name="Rectangle 88">
            <a:extLst/>
          </p:cNvPr>
          <p:cNvSpPr/>
          <p:nvPr/>
        </p:nvSpPr>
        <p:spPr bwMode="auto">
          <a:xfrm>
            <a:off x="5185868" y="3447428"/>
            <a:ext cx="1691712" cy="561833"/>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90" name="TextBox 89">
            <a:extLst/>
          </p:cNvPr>
          <p:cNvSpPr txBox="1"/>
          <p:nvPr/>
        </p:nvSpPr>
        <p:spPr>
          <a:xfrm>
            <a:off x="5164739" y="3429660"/>
            <a:ext cx="1648190" cy="603820"/>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Safety analysis subset  (Dutch patients)</a:t>
            </a:r>
            <a:br>
              <a:rPr lang="en-US" sz="1108" dirty="0">
                <a:solidFill>
                  <a:schemeClr val="bg1"/>
                </a:solidFill>
                <a:latin typeface="HelveticaNeueLT Std" panose="020B0604020202020204" pitchFamily="34" charset="0"/>
              </a:rPr>
            </a:br>
            <a:r>
              <a:rPr lang="en-US" sz="1108" dirty="0">
                <a:solidFill>
                  <a:schemeClr val="bg1"/>
                </a:solidFill>
                <a:latin typeface="HelveticaNeueLT Std" panose="020B0604020202020204" pitchFamily="34" charset="0"/>
              </a:rPr>
              <a:t>n=811</a:t>
            </a:r>
          </a:p>
        </p:txBody>
      </p:sp>
      <p:cxnSp>
        <p:nvCxnSpPr>
          <p:cNvPr id="91" name="Elbow Connector 62">
            <a:extLst/>
          </p:cNvPr>
          <p:cNvCxnSpPr>
            <a:stCxn id="71" idx="2"/>
            <a:endCxn id="89" idx="0"/>
          </p:cNvCxnSpPr>
          <p:nvPr/>
        </p:nvCxnSpPr>
        <p:spPr>
          <a:xfrm rot="5400000">
            <a:off x="6408935" y="2804982"/>
            <a:ext cx="265235" cy="1019656"/>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92" name="Elbow Connector 71">
            <a:extLst/>
          </p:cNvPr>
          <p:cNvCxnSpPr>
            <a:stCxn id="71" idx="2"/>
            <a:endCxn id="93" idx="0"/>
          </p:cNvCxnSpPr>
          <p:nvPr/>
        </p:nvCxnSpPr>
        <p:spPr>
          <a:xfrm rot="16200000" flipH="1">
            <a:off x="7341736" y="2891837"/>
            <a:ext cx="265145" cy="845856"/>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93" name="Rectangle 92">
            <a:extLst/>
          </p:cNvPr>
          <p:cNvSpPr/>
          <p:nvPr/>
        </p:nvSpPr>
        <p:spPr bwMode="auto">
          <a:xfrm>
            <a:off x="7051380" y="3447338"/>
            <a:ext cx="1691712" cy="561833"/>
          </a:xfrm>
          <a:prstGeom prst="rect">
            <a:avLst/>
          </a:prstGeom>
          <a:solidFill>
            <a:srgbClr val="7E8992"/>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algn="ctr"/>
            <a:r>
              <a:rPr lang="en-US" sz="1100" dirty="0">
                <a:solidFill>
                  <a:schemeClr val="bg1"/>
                </a:solidFill>
                <a:latin typeface="HelveticaNeueLT Std" panose="020B0604020202020204" pitchFamily="34" charset="0"/>
              </a:rPr>
              <a:t>Not assessed </a:t>
            </a:r>
            <a:br>
              <a:rPr lang="en-US" sz="1100" dirty="0">
                <a:solidFill>
                  <a:schemeClr val="bg1"/>
                </a:solidFill>
                <a:latin typeface="HelveticaNeueLT Std" panose="020B0604020202020204" pitchFamily="34" charset="0"/>
              </a:rPr>
            </a:br>
            <a:r>
              <a:rPr lang="en-US" sz="1100" dirty="0">
                <a:solidFill>
                  <a:schemeClr val="bg1"/>
                </a:solidFill>
                <a:latin typeface="HelveticaNeueLT Std" panose="020B0604020202020204" pitchFamily="34" charset="0"/>
              </a:rPr>
              <a:t>(foreign patients)</a:t>
            </a:r>
            <a:br>
              <a:rPr lang="en-US" sz="1100" dirty="0">
                <a:solidFill>
                  <a:schemeClr val="bg1"/>
                </a:solidFill>
                <a:latin typeface="HelveticaNeueLT Std" panose="020B0604020202020204" pitchFamily="34" charset="0"/>
              </a:rPr>
            </a:br>
            <a:r>
              <a:rPr lang="en-US" sz="1100" dirty="0">
                <a:solidFill>
                  <a:schemeClr val="bg1"/>
                </a:solidFill>
                <a:latin typeface="HelveticaNeueLT Std" panose="020B0604020202020204" pitchFamily="34" charset="0"/>
              </a:rPr>
              <a:t>n=403</a:t>
            </a:r>
          </a:p>
        </p:txBody>
      </p:sp>
      <p:sp>
        <p:nvSpPr>
          <p:cNvPr id="109" name="Rectangle 108">
            <a:extLst/>
          </p:cNvPr>
          <p:cNvSpPr/>
          <p:nvPr/>
        </p:nvSpPr>
        <p:spPr bwMode="auto">
          <a:xfrm>
            <a:off x="6152889" y="4267257"/>
            <a:ext cx="1691712" cy="880715"/>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110" name="TextBox 109">
            <a:extLst/>
          </p:cNvPr>
          <p:cNvSpPr txBox="1"/>
          <p:nvPr/>
        </p:nvSpPr>
        <p:spPr>
          <a:xfrm>
            <a:off x="6144546" y="4405704"/>
            <a:ext cx="1689092" cy="603820"/>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Treated with &lt;600 mCi LUTATHERA</a:t>
            </a:r>
            <a:r>
              <a:rPr lang="en-US" sz="1108" baseline="30000" dirty="0">
                <a:solidFill>
                  <a:schemeClr val="bg1"/>
                </a:solidFill>
                <a:latin typeface="HelveticaNeueLT Std" panose="020B0604020202020204" pitchFamily="34" charset="0"/>
              </a:rPr>
              <a:t>®</a:t>
            </a:r>
          </a:p>
          <a:p>
            <a:pPr algn="ctr"/>
            <a:r>
              <a:rPr lang="en-US" sz="1108" dirty="0">
                <a:solidFill>
                  <a:schemeClr val="bg1"/>
                </a:solidFill>
                <a:latin typeface="HelveticaNeueLT Std" panose="020B0604020202020204" pitchFamily="34" charset="0"/>
              </a:rPr>
              <a:t>N=154</a:t>
            </a:r>
          </a:p>
        </p:txBody>
      </p:sp>
      <p:sp>
        <p:nvSpPr>
          <p:cNvPr id="111" name="Rectangle 110">
            <a:extLst/>
          </p:cNvPr>
          <p:cNvSpPr/>
          <p:nvPr/>
        </p:nvSpPr>
        <p:spPr bwMode="auto">
          <a:xfrm>
            <a:off x="4355906" y="4267257"/>
            <a:ext cx="1562410" cy="880715"/>
          </a:xfrm>
          <a:prstGeom prst="rect">
            <a:avLst/>
          </a:prstGeom>
          <a:solidFill>
            <a:srgbClr val="7E8992"/>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eaLnBrk="0" fontAlgn="base" hangingPunct="0">
              <a:spcBef>
                <a:spcPct val="0"/>
              </a:spcBef>
              <a:spcAft>
                <a:spcPct val="0"/>
              </a:spcAft>
            </a:pPr>
            <a:endParaRPr lang="en-US" sz="2215" dirty="0">
              <a:latin typeface="Times" charset="0"/>
            </a:endParaRPr>
          </a:p>
        </p:txBody>
      </p:sp>
      <p:sp>
        <p:nvSpPr>
          <p:cNvPr id="112" name="TextBox 111">
            <a:extLst/>
          </p:cNvPr>
          <p:cNvSpPr txBox="1"/>
          <p:nvPr/>
        </p:nvSpPr>
        <p:spPr>
          <a:xfrm>
            <a:off x="4283144" y="4405704"/>
            <a:ext cx="1707934" cy="603820"/>
          </a:xfrm>
          <a:prstGeom prst="rect">
            <a:avLst/>
          </a:prstGeom>
        </p:spPr>
        <p:txBody>
          <a:bodyPr wrap="square" rtlCol="0">
            <a:spAutoFit/>
          </a:bodyPr>
          <a:lstStyle/>
          <a:p>
            <a:pPr algn="ctr"/>
            <a:r>
              <a:rPr lang="en-US" sz="1108" dirty="0">
                <a:solidFill>
                  <a:schemeClr val="bg1"/>
                </a:solidFill>
                <a:latin typeface="HelveticaNeueLT Std" panose="020B0604020202020204" pitchFamily="34" charset="0"/>
              </a:rPr>
              <a:t>Treated with ≥600 mCi LUTATHERA</a:t>
            </a:r>
            <a:r>
              <a:rPr lang="en-US" sz="1108" baseline="30000" dirty="0">
                <a:solidFill>
                  <a:schemeClr val="bg1"/>
                </a:solidFill>
                <a:latin typeface="HelveticaNeueLT Std" panose="020B0604020202020204" pitchFamily="34" charset="0"/>
              </a:rPr>
              <a:t>®</a:t>
            </a:r>
            <a:r>
              <a:rPr lang="en-US" sz="1108" dirty="0">
                <a:solidFill>
                  <a:schemeClr val="bg1"/>
                </a:solidFill>
                <a:latin typeface="HelveticaNeueLT Std" panose="020B0604020202020204" pitchFamily="34" charset="0"/>
              </a:rPr>
              <a:t> </a:t>
            </a:r>
            <a:br>
              <a:rPr lang="en-US" sz="1108" dirty="0">
                <a:solidFill>
                  <a:schemeClr val="bg1"/>
                </a:solidFill>
                <a:latin typeface="HelveticaNeueLT Std" panose="020B0604020202020204" pitchFamily="34" charset="0"/>
              </a:rPr>
            </a:br>
            <a:r>
              <a:rPr lang="en-US" sz="1108" dirty="0">
                <a:solidFill>
                  <a:schemeClr val="bg1"/>
                </a:solidFill>
                <a:latin typeface="HelveticaNeueLT Std" panose="020B0604020202020204" pitchFamily="34" charset="0"/>
              </a:rPr>
              <a:t>n=657</a:t>
            </a:r>
          </a:p>
        </p:txBody>
      </p:sp>
      <p:grpSp>
        <p:nvGrpSpPr>
          <p:cNvPr id="113" name="Group 112">
            <a:extLst/>
          </p:cNvPr>
          <p:cNvGrpSpPr/>
          <p:nvPr/>
        </p:nvGrpSpPr>
        <p:grpSpPr>
          <a:xfrm>
            <a:off x="5087064" y="4001753"/>
            <a:ext cx="1927599" cy="261473"/>
            <a:chOff x="4030839" y="1772941"/>
            <a:chExt cx="1755664" cy="356853"/>
          </a:xfrm>
        </p:grpSpPr>
        <p:cxnSp>
          <p:nvCxnSpPr>
            <p:cNvPr id="114" name="Elbow Connector 62">
              <a:extLst/>
            </p:cNvPr>
            <p:cNvCxnSpPr/>
            <p:nvPr/>
          </p:nvCxnSpPr>
          <p:spPr>
            <a:xfrm rot="5400000">
              <a:off x="4288947" y="1514833"/>
              <a:ext cx="356853" cy="873070"/>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5" name="Elbow Connector 71">
              <a:extLst/>
            </p:cNvPr>
            <p:cNvCxnSpPr/>
            <p:nvPr/>
          </p:nvCxnSpPr>
          <p:spPr>
            <a:xfrm rot="16200000" flipH="1">
              <a:off x="5166779" y="1510070"/>
              <a:ext cx="356853" cy="882595"/>
            </a:xfrm>
            <a:prstGeom prst="bentConnector3">
              <a:avLst>
                <a:gd name="adj1" fmla="val 50000"/>
              </a:avLst>
            </a:prstGeom>
            <a:ln w="6350">
              <a:solidFill>
                <a:schemeClr val="bg1">
                  <a:lumMod val="50000"/>
                  <a:alpha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0"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r>
              <a:rPr lang="en-US" sz="1100" dirty="0"/>
              <a:t>2. </a:t>
            </a:r>
            <a:r>
              <a:rPr lang="en-US" sz="1100" dirty="0" err="1"/>
              <a:t>Brabander</a:t>
            </a:r>
            <a:r>
              <a:rPr lang="en-US" sz="1100" dirty="0"/>
              <a:t> T, et al. </a:t>
            </a:r>
            <a:r>
              <a:rPr lang="en-US" sz="1100" i="1" dirty="0" err="1"/>
              <a:t>Clin</a:t>
            </a:r>
            <a:r>
              <a:rPr lang="en-US" sz="1100" i="1" dirty="0"/>
              <a:t> Cancer Res</a:t>
            </a:r>
            <a:r>
              <a:rPr lang="en-US" sz="1100" dirty="0"/>
              <a:t>. 2017;23(16):4617-4624.</a:t>
            </a: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20996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088DC7-A476-410C-A09A-79EBBE86736F}"/>
              </a:ext>
            </a:extLst>
          </p:cNvPr>
          <p:cNvSpPr>
            <a:spLocks noGrp="1"/>
          </p:cNvSpPr>
          <p:nvPr>
            <p:ph type="sldNum" sz="quarter" idx="10"/>
          </p:nvPr>
        </p:nvSpPr>
        <p:spPr/>
        <p:txBody>
          <a:bodyPr/>
          <a:lstStyle/>
          <a:p>
            <a:pPr>
              <a:defRPr/>
            </a:pPr>
            <a:fld id="{16952F40-6BD1-41EC-8AA6-44A743C516AE}" type="slidenum">
              <a:rPr lang="en-US" altLang="en-US" smtClean="0"/>
              <a:pPr>
                <a:defRPr/>
              </a:pPr>
              <a:t>36</a:t>
            </a:fld>
            <a:endParaRPr lang="en-US" altLang="en-US" dirty="0"/>
          </a:p>
        </p:txBody>
      </p:sp>
      <p:sp>
        <p:nvSpPr>
          <p:cNvPr id="3" name="Title 2">
            <a:extLst>
              <a:ext uri="{FF2B5EF4-FFF2-40B4-BE49-F238E27FC236}">
                <a16:creationId xmlns:a16="http://schemas.microsoft.com/office/drawing/2014/main" id="{69FBCDA7-7227-4F12-A9CB-DF5324836D61}"/>
              </a:ext>
            </a:extLst>
          </p:cNvPr>
          <p:cNvSpPr>
            <a:spLocks noGrp="1"/>
          </p:cNvSpPr>
          <p:nvPr>
            <p:ph type="title"/>
          </p:nvPr>
        </p:nvSpPr>
        <p:spPr/>
        <p:txBody>
          <a:bodyPr/>
          <a:lstStyle/>
          <a:p>
            <a:r>
              <a:rPr lang="en-US" dirty="0"/>
              <a:t>Efficacy Analysis</a:t>
            </a:r>
          </a:p>
        </p:txBody>
      </p:sp>
      <p:sp>
        <p:nvSpPr>
          <p:cNvPr id="4" name="Content Placeholder 3">
            <a:extLst>
              <a:ext uri="{FF2B5EF4-FFF2-40B4-BE49-F238E27FC236}">
                <a16:creationId xmlns:a16="http://schemas.microsoft.com/office/drawing/2014/main" id="{EFC93303-1A14-4E4B-BDF6-41EE1BF6D023}"/>
              </a:ext>
            </a:extLst>
          </p:cNvPr>
          <p:cNvSpPr>
            <a:spLocks noGrp="1"/>
          </p:cNvSpPr>
          <p:nvPr>
            <p:ph idx="1"/>
          </p:nvPr>
        </p:nvSpPr>
        <p:spPr>
          <a:xfrm>
            <a:off x="234776" y="1472960"/>
            <a:ext cx="8198024" cy="1209915"/>
          </a:xfrm>
        </p:spPr>
        <p:txBody>
          <a:bodyPr/>
          <a:lstStyle/>
          <a:p>
            <a:r>
              <a:rPr lang="en-US" dirty="0"/>
              <a:t>The investigator assessed objective response rate (ORR) was 16% (95% CI 13, 20) in the 360 patients with GEP-NETs</a:t>
            </a:r>
            <a:r>
              <a:rPr lang="en-US" baseline="30000" dirty="0"/>
              <a:t>1</a:t>
            </a:r>
          </a:p>
          <a:p>
            <a:endParaRPr lang="en-US" b="1" baseline="30000" dirty="0"/>
          </a:p>
          <a:p>
            <a:r>
              <a:rPr lang="en-US" dirty="0"/>
              <a:t>Median duration of response in the 58 responding patients was 35 months (95% CI: 17, 38)</a:t>
            </a:r>
          </a:p>
        </p:txBody>
      </p:sp>
      <p:sp>
        <p:nvSpPr>
          <p:cNvPr id="12"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7" name="Chart 6"/>
          <p:cNvGraphicFramePr/>
          <p:nvPr>
            <p:extLst>
              <p:ext uri="{D42A27DB-BD31-4B8C-83A1-F6EECF244321}">
                <p14:modId xmlns:p14="http://schemas.microsoft.com/office/powerpoint/2010/main" val="3078152245"/>
              </p:ext>
            </p:extLst>
          </p:nvPr>
        </p:nvGraphicFramePr>
        <p:xfrm>
          <a:off x="1343492" y="2697865"/>
          <a:ext cx="4949371" cy="28789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p:cNvPr>
          <p:cNvSpPr txBox="1"/>
          <p:nvPr/>
        </p:nvSpPr>
        <p:spPr>
          <a:xfrm rot="16200000">
            <a:off x="-23242" y="3741592"/>
            <a:ext cx="2271803" cy="461665"/>
          </a:xfrm>
          <a:prstGeom prst="rect">
            <a:avLst/>
          </a:prstGeom>
        </p:spPr>
        <p:txBody>
          <a:bodyPr wrap="square" rtlCol="0">
            <a:spAutoFit/>
          </a:bodyPr>
          <a:lstStyle/>
          <a:p>
            <a:pPr algn="ctr"/>
            <a:r>
              <a:rPr lang="en-US" sz="1200" dirty="0">
                <a:solidFill>
                  <a:schemeClr val="tx1">
                    <a:lumMod val="75000"/>
                    <a:lumOff val="25000"/>
                  </a:schemeClr>
                </a:solidFill>
                <a:latin typeface="Helvetica Neue"/>
              </a:rPr>
              <a:t>Investigator Assessed </a:t>
            </a:r>
            <a:br>
              <a:rPr lang="en-US" sz="1200" dirty="0">
                <a:solidFill>
                  <a:schemeClr val="tx1">
                    <a:lumMod val="75000"/>
                    <a:lumOff val="25000"/>
                  </a:schemeClr>
                </a:solidFill>
                <a:latin typeface="Helvetica Neue"/>
              </a:rPr>
            </a:br>
            <a:r>
              <a:rPr lang="en-US" sz="1200" dirty="0">
                <a:solidFill>
                  <a:schemeClr val="tx1">
                    <a:lumMod val="75000"/>
                    <a:lumOff val="25000"/>
                  </a:schemeClr>
                </a:solidFill>
                <a:latin typeface="Helvetica Neue"/>
              </a:rPr>
              <a:t>Response Rate (%)</a:t>
            </a:r>
          </a:p>
        </p:txBody>
      </p:sp>
      <p:graphicFrame>
        <p:nvGraphicFramePr>
          <p:cNvPr id="10" name="Chart 9"/>
          <p:cNvGraphicFramePr/>
          <p:nvPr>
            <p:extLst>
              <p:ext uri="{D42A27DB-BD31-4B8C-83A1-F6EECF244321}">
                <p14:modId xmlns:p14="http://schemas.microsoft.com/office/powerpoint/2010/main" val="2137782904"/>
              </p:ext>
            </p:extLst>
          </p:nvPr>
        </p:nvGraphicFramePr>
        <p:xfrm>
          <a:off x="5903959" y="2868424"/>
          <a:ext cx="2000959" cy="2878900"/>
        </p:xfrm>
        <a:graphic>
          <a:graphicData uri="http://schemas.openxmlformats.org/drawingml/2006/chart">
            <c:chart xmlns:c="http://schemas.openxmlformats.org/drawingml/2006/chart" xmlns:r="http://schemas.openxmlformats.org/officeDocument/2006/relationships" r:id="rId4"/>
          </a:graphicData>
        </a:graphic>
      </p:graphicFrame>
      <p:sp>
        <p:nvSpPr>
          <p:cNvPr id="17" name="Content Placeholder 10"/>
          <p:cNvSpPr txBox="1">
            <a:spLocks/>
          </p:cNvSpPr>
          <p:nvPr/>
        </p:nvSpPr>
        <p:spPr>
          <a:xfrm>
            <a:off x="6687854" y="3732368"/>
            <a:ext cx="1476200" cy="236044"/>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200" dirty="0"/>
              <a:t>16</a:t>
            </a:r>
          </a:p>
          <a:p>
            <a:pPr marL="0" indent="0" defTabSz="914400">
              <a:buClr>
                <a:schemeClr val="accent1"/>
              </a:buClr>
              <a:buNone/>
            </a:pPr>
            <a:endParaRPr lang="en-US" sz="1200" kern="0" dirty="0">
              <a:cs typeface="Arial"/>
            </a:endParaRPr>
          </a:p>
          <a:p>
            <a:pPr marL="342900" indent="-342900" defTabSz="914400">
              <a:buFont typeface="+mj-lt"/>
              <a:buAutoNum type="arabicPeriod"/>
            </a:pPr>
            <a:endParaRPr lang="en-US" sz="1200" kern="0" dirty="0"/>
          </a:p>
          <a:p>
            <a:pPr marL="342900" indent="-342900" defTabSz="914400">
              <a:buFont typeface="+mj-lt"/>
              <a:buAutoNum type="arabicPeriod"/>
            </a:pPr>
            <a:endParaRPr lang="en-US" sz="1200" kern="0" dirty="0"/>
          </a:p>
          <a:p>
            <a:pPr marL="342900" indent="-342900" defTabSz="914400">
              <a:buFont typeface="+mj-lt"/>
              <a:buAutoNum type="arabicPeriod"/>
            </a:pPr>
            <a:endParaRPr lang="en-US" sz="1200" kern="0" dirty="0"/>
          </a:p>
          <a:p>
            <a:pPr marL="342900" indent="-342900" defTabSz="914400">
              <a:buFont typeface="+mj-lt"/>
              <a:buAutoNum type="arabicPeriod"/>
            </a:pPr>
            <a:endParaRPr lang="en-US" sz="1200" kern="0" dirty="0"/>
          </a:p>
          <a:p>
            <a:pPr marL="342900" indent="-342900" defTabSz="914400">
              <a:buFont typeface="+mj-lt"/>
              <a:buAutoNum type="arabicPeriod"/>
            </a:pPr>
            <a:endParaRPr lang="en-US" sz="1200" kern="0" dirty="0"/>
          </a:p>
          <a:p>
            <a:pPr marL="342900" indent="-342900" defTabSz="914400">
              <a:buFont typeface="+mj-lt"/>
              <a:buAutoNum type="arabicPeriod"/>
            </a:pPr>
            <a:endParaRPr lang="en-US" sz="1200" kern="0" dirty="0"/>
          </a:p>
        </p:txBody>
      </p:sp>
    </p:spTree>
    <p:extLst>
      <p:ext uri="{BB962C8B-B14F-4D97-AF65-F5344CB8AC3E}">
        <p14:creationId xmlns:p14="http://schemas.microsoft.com/office/powerpoint/2010/main" val="3162833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088DC7-A476-410C-A09A-79EBBE86736F}"/>
              </a:ext>
            </a:extLst>
          </p:cNvPr>
          <p:cNvSpPr>
            <a:spLocks noGrp="1"/>
          </p:cNvSpPr>
          <p:nvPr>
            <p:ph type="sldNum" sz="quarter" idx="10"/>
          </p:nvPr>
        </p:nvSpPr>
        <p:spPr/>
        <p:txBody>
          <a:bodyPr/>
          <a:lstStyle/>
          <a:p>
            <a:pPr>
              <a:defRPr/>
            </a:pPr>
            <a:fld id="{16952F40-6BD1-41EC-8AA6-44A743C516AE}" type="slidenum">
              <a:rPr lang="en-US" altLang="en-US" smtClean="0"/>
              <a:pPr>
                <a:defRPr/>
              </a:pPr>
              <a:t>37</a:t>
            </a:fld>
            <a:endParaRPr lang="en-US" altLang="en-US" dirty="0"/>
          </a:p>
        </p:txBody>
      </p:sp>
      <p:sp>
        <p:nvSpPr>
          <p:cNvPr id="3" name="Title 2">
            <a:extLst>
              <a:ext uri="{FF2B5EF4-FFF2-40B4-BE49-F238E27FC236}">
                <a16:creationId xmlns:a16="http://schemas.microsoft.com/office/drawing/2014/main" id="{69FBCDA7-7227-4F12-A9CB-DF5324836D61}"/>
              </a:ext>
            </a:extLst>
          </p:cNvPr>
          <p:cNvSpPr>
            <a:spLocks noGrp="1"/>
          </p:cNvSpPr>
          <p:nvPr>
            <p:ph type="title"/>
          </p:nvPr>
        </p:nvSpPr>
        <p:spPr/>
        <p:txBody>
          <a:bodyPr/>
          <a:lstStyle/>
          <a:p>
            <a:r>
              <a:rPr lang="en-US" dirty="0"/>
              <a:t>Safety Analysis</a:t>
            </a:r>
            <a:r>
              <a:rPr lang="en-US" baseline="30000" dirty="0"/>
              <a:t>1</a:t>
            </a:r>
            <a:endParaRPr lang="en-US" dirty="0"/>
          </a:p>
        </p:txBody>
      </p:sp>
      <p:sp>
        <p:nvSpPr>
          <p:cNvPr id="4" name="Content Placeholder 3">
            <a:extLst>
              <a:ext uri="{FF2B5EF4-FFF2-40B4-BE49-F238E27FC236}">
                <a16:creationId xmlns:a16="http://schemas.microsoft.com/office/drawing/2014/main" id="{EFC93303-1A14-4E4B-BDF6-41EE1BF6D023}"/>
              </a:ext>
            </a:extLst>
          </p:cNvPr>
          <p:cNvSpPr>
            <a:spLocks noGrp="1"/>
          </p:cNvSpPr>
          <p:nvPr>
            <p:ph idx="1"/>
          </p:nvPr>
        </p:nvSpPr>
        <p:spPr/>
        <p:txBody>
          <a:bodyPr/>
          <a:lstStyle/>
          <a:p>
            <a:pPr marL="0" indent="0">
              <a:buNone/>
            </a:pPr>
            <a:r>
              <a:rPr lang="en-US" dirty="0"/>
              <a:t>With a median follow-up time of more than 4 years, the following rates of serious adverse reactions were reported:</a:t>
            </a:r>
          </a:p>
          <a:p>
            <a:pPr marL="0" indent="0">
              <a:buNone/>
            </a:pPr>
            <a:endParaRPr lang="en-US" b="1" dirty="0"/>
          </a:p>
        </p:txBody>
      </p:sp>
      <p:sp>
        <p:nvSpPr>
          <p:cNvPr id="12"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graphicFrame>
        <p:nvGraphicFramePr>
          <p:cNvPr id="13" name="Chart 12"/>
          <p:cNvGraphicFramePr/>
          <p:nvPr>
            <p:extLst>
              <p:ext uri="{D42A27DB-BD31-4B8C-83A1-F6EECF244321}">
                <p14:modId xmlns:p14="http://schemas.microsoft.com/office/powerpoint/2010/main" val="809644923"/>
              </p:ext>
            </p:extLst>
          </p:nvPr>
        </p:nvGraphicFramePr>
        <p:xfrm>
          <a:off x="966403" y="2197662"/>
          <a:ext cx="7685314" cy="358250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p:cNvPr>
          <p:cNvSpPr txBox="1"/>
          <p:nvPr/>
        </p:nvSpPr>
        <p:spPr>
          <a:xfrm rot="16200000">
            <a:off x="-129019" y="3098902"/>
            <a:ext cx="2539574" cy="461665"/>
          </a:xfrm>
          <a:prstGeom prst="rect">
            <a:avLst/>
          </a:prstGeom>
        </p:spPr>
        <p:txBody>
          <a:bodyPr wrap="square" rtlCol="0">
            <a:spAutoFit/>
          </a:bodyPr>
          <a:lstStyle/>
          <a:p>
            <a:pPr algn="ctr"/>
            <a:r>
              <a:rPr lang="en-US" sz="1200" dirty="0">
                <a:solidFill>
                  <a:schemeClr val="tx1">
                    <a:lumMod val="75000"/>
                    <a:lumOff val="25000"/>
                  </a:schemeClr>
                </a:solidFill>
                <a:latin typeface="Helvetica Neue"/>
              </a:rPr>
              <a:t>Percentage of </a:t>
            </a:r>
            <a:br>
              <a:rPr lang="en-US" sz="1200" dirty="0">
                <a:solidFill>
                  <a:schemeClr val="tx1">
                    <a:lumMod val="75000"/>
                    <a:lumOff val="25000"/>
                  </a:schemeClr>
                </a:solidFill>
                <a:latin typeface="Helvetica Neue"/>
              </a:rPr>
            </a:br>
            <a:r>
              <a:rPr lang="en-US" sz="1200" dirty="0">
                <a:solidFill>
                  <a:schemeClr val="tx1">
                    <a:lumMod val="75000"/>
                    <a:lumOff val="25000"/>
                  </a:schemeClr>
                </a:solidFill>
                <a:latin typeface="Helvetica Neue"/>
              </a:rPr>
              <a:t>Patients (%)</a:t>
            </a:r>
          </a:p>
        </p:txBody>
      </p:sp>
    </p:spTree>
    <p:extLst>
      <p:ext uri="{BB962C8B-B14F-4D97-AF65-F5344CB8AC3E}">
        <p14:creationId xmlns:p14="http://schemas.microsoft.com/office/powerpoint/2010/main" val="3254451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3"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4"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5"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p:cNvSpPr/>
          <p:nvPr/>
        </p:nvSpPr>
        <p:spPr bwMode="auto">
          <a:xfrm>
            <a:off x="501435" y="3844707"/>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6"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4165368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306860" y="2000467"/>
            <a:ext cx="471934" cy="875109"/>
          </a:xfrm>
          <a:custGeom>
            <a:avLst/>
            <a:gdLst/>
            <a:ahLst/>
            <a:cxnLst/>
            <a:rect l="l" t="t" r="r" b="b"/>
            <a:pathLst>
              <a:path w="671194" h="1244600">
                <a:moveTo>
                  <a:pt x="347446" y="0"/>
                </a:moveTo>
                <a:lnTo>
                  <a:pt x="389563" y="27692"/>
                </a:lnTo>
                <a:lnTo>
                  <a:pt x="429097" y="58040"/>
                </a:lnTo>
                <a:lnTo>
                  <a:pt x="465963" y="90892"/>
                </a:lnTo>
                <a:lnTo>
                  <a:pt x="500074" y="126095"/>
                </a:lnTo>
                <a:lnTo>
                  <a:pt x="531344" y="163496"/>
                </a:lnTo>
                <a:lnTo>
                  <a:pt x="559688" y="202943"/>
                </a:lnTo>
                <a:lnTo>
                  <a:pt x="585019" y="244284"/>
                </a:lnTo>
                <a:lnTo>
                  <a:pt x="607251" y="287366"/>
                </a:lnTo>
                <a:lnTo>
                  <a:pt x="626299" y="332036"/>
                </a:lnTo>
                <a:lnTo>
                  <a:pt x="642077" y="378142"/>
                </a:lnTo>
                <a:lnTo>
                  <a:pt x="654498" y="425531"/>
                </a:lnTo>
                <a:lnTo>
                  <a:pt x="663477" y="474051"/>
                </a:lnTo>
                <a:lnTo>
                  <a:pt x="668927" y="523550"/>
                </a:lnTo>
                <a:lnTo>
                  <a:pt x="670763" y="573874"/>
                </a:lnTo>
                <a:lnTo>
                  <a:pt x="669075" y="621705"/>
                </a:lnTo>
                <a:lnTo>
                  <a:pt x="664089" y="668640"/>
                </a:lnTo>
                <a:lnTo>
                  <a:pt x="655920" y="714564"/>
                </a:lnTo>
                <a:lnTo>
                  <a:pt x="644680" y="759362"/>
                </a:lnTo>
                <a:lnTo>
                  <a:pt x="630485" y="802921"/>
                </a:lnTo>
                <a:lnTo>
                  <a:pt x="613449" y="845125"/>
                </a:lnTo>
                <a:lnTo>
                  <a:pt x="593686" y="885862"/>
                </a:lnTo>
                <a:lnTo>
                  <a:pt x="571311" y="925015"/>
                </a:lnTo>
                <a:lnTo>
                  <a:pt x="546439" y="962471"/>
                </a:lnTo>
                <a:lnTo>
                  <a:pt x="519182" y="998116"/>
                </a:lnTo>
                <a:lnTo>
                  <a:pt x="489657" y="1031835"/>
                </a:lnTo>
                <a:lnTo>
                  <a:pt x="457977" y="1063514"/>
                </a:lnTo>
                <a:lnTo>
                  <a:pt x="424257" y="1093038"/>
                </a:lnTo>
                <a:lnTo>
                  <a:pt x="388611" y="1120293"/>
                </a:lnTo>
                <a:lnTo>
                  <a:pt x="351153" y="1145165"/>
                </a:lnTo>
                <a:lnTo>
                  <a:pt x="311998" y="1167539"/>
                </a:lnTo>
                <a:lnTo>
                  <a:pt x="271260" y="1187301"/>
                </a:lnTo>
                <a:lnTo>
                  <a:pt x="229054" y="1204336"/>
                </a:lnTo>
                <a:lnTo>
                  <a:pt x="185494" y="1218530"/>
                </a:lnTo>
                <a:lnTo>
                  <a:pt x="140694" y="1229770"/>
                </a:lnTo>
                <a:lnTo>
                  <a:pt x="94768" y="1237939"/>
                </a:lnTo>
                <a:lnTo>
                  <a:pt x="47832" y="1242925"/>
                </a:lnTo>
                <a:lnTo>
                  <a:pt x="0" y="1244612"/>
                </a:lnTo>
                <a:lnTo>
                  <a:pt x="0" y="1071283"/>
                </a:lnTo>
                <a:lnTo>
                  <a:pt x="47836" y="1069001"/>
                </a:lnTo>
                <a:lnTo>
                  <a:pt x="94402" y="1062297"/>
                </a:lnTo>
                <a:lnTo>
                  <a:pt x="139485" y="1051380"/>
                </a:lnTo>
                <a:lnTo>
                  <a:pt x="182877" y="1036461"/>
                </a:lnTo>
                <a:lnTo>
                  <a:pt x="224367" y="1017749"/>
                </a:lnTo>
                <a:lnTo>
                  <a:pt x="263745" y="995454"/>
                </a:lnTo>
                <a:lnTo>
                  <a:pt x="300801" y="969788"/>
                </a:lnTo>
                <a:lnTo>
                  <a:pt x="335325" y="940959"/>
                </a:lnTo>
                <a:lnTo>
                  <a:pt x="367107" y="909178"/>
                </a:lnTo>
                <a:lnTo>
                  <a:pt x="395937" y="874656"/>
                </a:lnTo>
                <a:lnTo>
                  <a:pt x="421604" y="837602"/>
                </a:lnTo>
                <a:lnTo>
                  <a:pt x="443898" y="798226"/>
                </a:lnTo>
                <a:lnTo>
                  <a:pt x="462611" y="756738"/>
                </a:lnTo>
                <a:lnTo>
                  <a:pt x="477530" y="713349"/>
                </a:lnTo>
                <a:lnTo>
                  <a:pt x="488447" y="668269"/>
                </a:lnTo>
                <a:lnTo>
                  <a:pt x="495152" y="621707"/>
                </a:lnTo>
                <a:lnTo>
                  <a:pt x="497433" y="573874"/>
                </a:lnTo>
                <a:lnTo>
                  <a:pt x="495231" y="526471"/>
                </a:lnTo>
                <a:lnTo>
                  <a:pt x="488714" y="480110"/>
                </a:lnTo>
                <a:lnTo>
                  <a:pt x="478012" y="435024"/>
                </a:lnTo>
                <a:lnTo>
                  <a:pt x="463258" y="391447"/>
                </a:lnTo>
                <a:lnTo>
                  <a:pt x="444583" y="349611"/>
                </a:lnTo>
                <a:lnTo>
                  <a:pt x="422118" y="309749"/>
                </a:lnTo>
                <a:lnTo>
                  <a:pt x="395995" y="272094"/>
                </a:lnTo>
                <a:lnTo>
                  <a:pt x="366346" y="236880"/>
                </a:lnTo>
                <a:lnTo>
                  <a:pt x="333302" y="204339"/>
                </a:lnTo>
                <a:lnTo>
                  <a:pt x="296994" y="174704"/>
                </a:lnTo>
                <a:lnTo>
                  <a:pt x="257556" y="148209"/>
                </a:lnTo>
                <a:lnTo>
                  <a:pt x="347446" y="0"/>
                </a:lnTo>
                <a:close/>
              </a:path>
            </a:pathLst>
          </a:custGeom>
          <a:ln w="19265">
            <a:solidFill>
              <a:srgbClr val="FFFFFF"/>
            </a:solidFill>
          </a:ln>
        </p:spPr>
        <p:txBody>
          <a:bodyPr wrap="square" lIns="0" tIns="0" rIns="0" bIns="0" rtlCol="0"/>
          <a:lstStyle/>
          <a:p>
            <a:endParaRPr sz="1266" dirty="0"/>
          </a:p>
        </p:txBody>
      </p:sp>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39</a:t>
            </a:fld>
            <a:endParaRPr lang="en-US" altLang="en-US" dirty="0"/>
          </a:p>
        </p:txBody>
      </p:sp>
      <p:sp>
        <p:nvSpPr>
          <p:cNvPr id="2" name="Title 1"/>
          <p:cNvSpPr>
            <a:spLocks noGrp="1"/>
          </p:cNvSpPr>
          <p:nvPr>
            <p:ph type="title"/>
          </p:nvPr>
        </p:nvSpPr>
        <p:spPr>
          <a:prstGeom prst="rect">
            <a:avLst/>
          </a:prstGeom>
        </p:spPr>
        <p:txBody>
          <a:bodyPr/>
          <a:lstStyle/>
          <a:p>
            <a:r>
              <a:rPr lang="en-US" dirty="0"/>
              <a:t>Treatment Regimen</a:t>
            </a:r>
            <a:r>
              <a:rPr lang="en-US" baseline="30000" dirty="0"/>
              <a:t>1</a:t>
            </a:r>
            <a:endParaRPr lang="en-US" dirty="0"/>
          </a:p>
        </p:txBody>
      </p:sp>
      <p:pic>
        <p:nvPicPr>
          <p:cNvPr id="9" name="Picture 8">
            <a:extLst/>
          </p:cNvPr>
          <p:cNvPicPr>
            <a:picLocks noChangeAspect="1"/>
          </p:cNvPicPr>
          <p:nvPr/>
        </p:nvPicPr>
        <p:blipFill>
          <a:blip r:embed="rId3"/>
          <a:stretch>
            <a:fillRect/>
          </a:stretch>
        </p:blipFill>
        <p:spPr>
          <a:xfrm>
            <a:off x="827902" y="1273400"/>
            <a:ext cx="7557025" cy="3055846"/>
          </a:xfrm>
          <a:prstGeom prst="rect">
            <a:avLst/>
          </a:prstGeom>
        </p:spPr>
      </p:pic>
      <p:sp>
        <p:nvSpPr>
          <p:cNvPr id="10"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11" name="Espace réservé du contenu 2"/>
          <p:cNvSpPr>
            <a:spLocks noGrp="1"/>
          </p:cNvSpPr>
          <p:nvPr>
            <p:ph idx="1"/>
          </p:nvPr>
        </p:nvSpPr>
        <p:spPr bwMode="auto">
          <a:xfrm>
            <a:off x="370102" y="4526342"/>
            <a:ext cx="8773898" cy="114473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a:defRPr/>
            </a:pPr>
            <a:r>
              <a:rPr lang="en-US" spc="-7" dirty="0">
                <a:latin typeface="Arial"/>
                <a:cs typeface="Arial"/>
              </a:rPr>
              <a:t>LUTATHERA</a:t>
            </a:r>
            <a:r>
              <a:rPr lang="en-US" spc="-11" baseline="33333" dirty="0">
                <a:latin typeface="Arial"/>
                <a:cs typeface="Arial"/>
              </a:rPr>
              <a:t>® </a:t>
            </a:r>
            <a:r>
              <a:rPr lang="en-US" spc="-11" dirty="0">
                <a:latin typeface="Arial"/>
                <a:cs typeface="Arial"/>
              </a:rPr>
              <a:t>(lutetium Lu 177 dotatate)</a:t>
            </a:r>
            <a:r>
              <a:rPr lang="en-US" spc="-4" dirty="0">
                <a:latin typeface="Arial"/>
                <a:cs typeface="Arial"/>
              </a:rPr>
              <a:t> 7.4 GBq (200 mCi) is administered as an intravenous infusion over 30-40 minutes every 8 weeks for a total of 4 doses (4 x 200 mCi = 800 mCi)</a:t>
            </a:r>
            <a:endParaRPr lang="en-US" dirty="0">
              <a:latin typeface="Arial"/>
              <a:cs typeface="Arial"/>
            </a:endParaRPr>
          </a:p>
          <a:p>
            <a:pPr>
              <a:defRPr/>
            </a:pPr>
            <a:endParaRPr lang="en-GB" altLang="en-US" b="1" dirty="0"/>
          </a:p>
          <a:p>
            <a:pPr>
              <a:defRPr/>
            </a:pPr>
            <a:r>
              <a:rPr lang="en-GB" altLang="en-US" b="1" dirty="0"/>
              <a:t>In case of toxicity:  </a:t>
            </a:r>
            <a:r>
              <a:rPr lang="en-GB" dirty="0"/>
              <a:t>The interval between each infusion may be extended up to 16 weeks</a:t>
            </a:r>
            <a:endParaRPr lang="en-GB" dirty="0">
              <a:solidFill>
                <a:schemeClr val="tx1">
                  <a:lumMod val="50000"/>
                  <a:lumOff val="50000"/>
                </a:schemeClr>
              </a:solidFill>
            </a:endParaRPr>
          </a:p>
          <a:p>
            <a:pPr>
              <a:defRPr/>
            </a:pPr>
            <a:endParaRPr lang="en-GB" dirty="0">
              <a:solidFill>
                <a:schemeClr val="tx1">
                  <a:lumMod val="50000"/>
                  <a:lumOff val="50000"/>
                </a:schemeClr>
              </a:solidFill>
            </a:endParaRPr>
          </a:p>
          <a:p>
            <a:pPr>
              <a:defRPr/>
            </a:pPr>
            <a:endParaRPr lang="en-GB" dirty="0">
              <a:solidFill>
                <a:schemeClr val="tx1">
                  <a:lumMod val="50000"/>
                  <a:lumOff val="50000"/>
                </a:schemeClr>
              </a:solidFill>
            </a:endParaRPr>
          </a:p>
          <a:p>
            <a:pPr marL="0" indent="0">
              <a:buNone/>
              <a:defRPr/>
            </a:pPr>
            <a:endParaRPr lang="en-GB" altLang="en-US" dirty="0">
              <a:solidFill>
                <a:schemeClr val="tx1">
                  <a:lumMod val="50000"/>
                  <a:lumOff val="50000"/>
                </a:schemeClr>
              </a:solidFill>
            </a:endParaRPr>
          </a:p>
          <a:p>
            <a:pPr>
              <a:buFont typeface="Arial" charset="0"/>
              <a:buChar char="•"/>
              <a:defRPr/>
            </a:pPr>
            <a:endParaRPr lang="fr-FR" altLang="en-US" dirty="0"/>
          </a:p>
        </p:txBody>
      </p:sp>
    </p:spTree>
    <p:extLst>
      <p:ext uri="{BB962C8B-B14F-4D97-AF65-F5344CB8AC3E}">
        <p14:creationId xmlns:p14="http://schemas.microsoft.com/office/powerpoint/2010/main" val="1515347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01439" y="1347517"/>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2"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3"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4"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5"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6"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3446294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36936" y="2412173"/>
            <a:ext cx="705243" cy="956168"/>
          </a:xfrm>
          <a:prstGeom prst="rect">
            <a:avLst/>
          </a:prstGeom>
        </p:spPr>
      </p:pic>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40</a:t>
            </a:fld>
            <a:endParaRPr lang="en-US" altLang="en-US" dirty="0"/>
          </a:p>
        </p:txBody>
      </p:sp>
      <p:sp>
        <p:nvSpPr>
          <p:cNvPr id="2" name="Title 1"/>
          <p:cNvSpPr>
            <a:spLocks noGrp="1"/>
          </p:cNvSpPr>
          <p:nvPr>
            <p:ph type="title"/>
          </p:nvPr>
        </p:nvSpPr>
        <p:spPr>
          <a:prstGeom prst="rect">
            <a:avLst/>
          </a:prstGeom>
        </p:spPr>
        <p:txBody>
          <a:bodyPr/>
          <a:lstStyle/>
          <a:p>
            <a:r>
              <a:rPr lang="en-US" dirty="0"/>
              <a:t>Somatostatin analogs</a:t>
            </a:r>
          </a:p>
        </p:txBody>
      </p:sp>
      <p:sp>
        <p:nvSpPr>
          <p:cNvPr id="3" name="Content Placeholder 2"/>
          <p:cNvSpPr>
            <a:spLocks noGrp="1"/>
          </p:cNvSpPr>
          <p:nvPr>
            <p:ph idx="1"/>
          </p:nvPr>
        </p:nvSpPr>
        <p:spPr>
          <a:xfrm>
            <a:off x="1711611" y="1517025"/>
            <a:ext cx="6654006" cy="4329212"/>
          </a:xfrm>
        </p:spPr>
        <p:txBody>
          <a:bodyPr/>
          <a:lstStyle/>
          <a:p>
            <a:r>
              <a:rPr lang="en-US" dirty="0"/>
              <a:t>Do not administer long-acting octreotide within 4 weeks of each LUTATHERA</a:t>
            </a:r>
            <a:r>
              <a:rPr lang="en-US" baseline="30000" dirty="0"/>
              <a:t>®</a:t>
            </a:r>
            <a:r>
              <a:rPr lang="en-US" dirty="0"/>
              <a:t> (lutetium Lu 177 dotatate) dose</a:t>
            </a:r>
          </a:p>
          <a:p>
            <a:endParaRPr lang="en-US" i="1" dirty="0"/>
          </a:p>
          <a:p>
            <a:pPr marL="0" indent="0">
              <a:buNone/>
            </a:pPr>
            <a:endParaRPr lang="en-US" i="1" dirty="0"/>
          </a:p>
          <a:p>
            <a:r>
              <a:rPr lang="en-US" dirty="0"/>
              <a:t>Short-acting octreotide may be given for symptomatic management during LUTATHERA</a:t>
            </a:r>
            <a:r>
              <a:rPr lang="en-US" baseline="30000" dirty="0"/>
              <a:t>®</a:t>
            </a:r>
            <a:r>
              <a:rPr lang="en-US" dirty="0"/>
              <a:t> treatment, but must be withheld for at least 24 hours prior to each LUTATHERA</a:t>
            </a:r>
            <a:r>
              <a:rPr lang="en-US" baseline="30000" dirty="0"/>
              <a:t>®</a:t>
            </a:r>
            <a:r>
              <a:rPr lang="en-US" dirty="0"/>
              <a:t> dose</a:t>
            </a:r>
          </a:p>
          <a:p>
            <a:pPr marL="0" indent="0">
              <a:buNone/>
            </a:pPr>
            <a:endParaRPr lang="en-US" i="1" dirty="0"/>
          </a:p>
          <a:p>
            <a:pPr marL="0" indent="0">
              <a:buNone/>
            </a:pPr>
            <a:endParaRPr lang="en-US" i="1" dirty="0"/>
          </a:p>
          <a:p>
            <a:r>
              <a:rPr lang="en-US" dirty="0"/>
              <a:t>During LUTATHERA</a:t>
            </a:r>
            <a:r>
              <a:rPr lang="en-US" baseline="30000" dirty="0"/>
              <a:t>®</a:t>
            </a:r>
            <a:r>
              <a:rPr lang="en-US" dirty="0"/>
              <a:t> treatment, administer long-acting octreotide 30 mg intramuscularly between 4 to 24 hours after each LUTATHERA</a:t>
            </a:r>
            <a:r>
              <a:rPr lang="en-US" baseline="30000" dirty="0"/>
              <a:t>®</a:t>
            </a:r>
            <a:r>
              <a:rPr lang="en-US" dirty="0"/>
              <a:t> dose.</a:t>
            </a:r>
          </a:p>
          <a:p>
            <a:endParaRPr lang="en-US" dirty="0"/>
          </a:p>
          <a:p>
            <a:endParaRPr lang="en-US" dirty="0"/>
          </a:p>
          <a:p>
            <a:r>
              <a:rPr lang="en-US" dirty="0"/>
              <a:t>After completing the LUTATHERA</a:t>
            </a:r>
            <a:r>
              <a:rPr lang="en-US" baseline="30000" dirty="0"/>
              <a:t>®</a:t>
            </a:r>
            <a:r>
              <a:rPr lang="en-US" dirty="0"/>
              <a:t> 4-dose regimen, continue long-acting octreotide 30 mg every 4 weeks until disease progression or for up to 18 months following treatment initiation</a:t>
            </a:r>
          </a:p>
          <a:p>
            <a:pPr marL="0" indent="0">
              <a:buNone/>
            </a:pPr>
            <a:endParaRPr lang="en-US" dirty="0"/>
          </a:p>
          <a:p>
            <a:pPr marL="0" indent="0">
              <a:buNone/>
            </a:pPr>
            <a:endParaRPr lang="en-US" dirty="0"/>
          </a:p>
        </p:txBody>
      </p:sp>
      <p:sp>
        <p:nvSpPr>
          <p:cNvPr id="10"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5" name="Picture 4"/>
          <p:cNvPicPr>
            <a:picLocks noChangeAspect="1"/>
          </p:cNvPicPr>
          <p:nvPr/>
        </p:nvPicPr>
        <p:blipFill>
          <a:blip r:embed="rId4"/>
          <a:stretch>
            <a:fillRect/>
          </a:stretch>
        </p:blipFill>
        <p:spPr>
          <a:xfrm>
            <a:off x="936936" y="3531199"/>
            <a:ext cx="706348" cy="956168"/>
          </a:xfrm>
          <a:prstGeom prst="rect">
            <a:avLst/>
          </a:prstGeom>
        </p:spPr>
      </p:pic>
      <p:pic>
        <p:nvPicPr>
          <p:cNvPr id="8" name="Picture 7"/>
          <p:cNvPicPr>
            <a:picLocks noChangeAspect="1"/>
          </p:cNvPicPr>
          <p:nvPr/>
        </p:nvPicPr>
        <p:blipFill>
          <a:blip r:embed="rId5"/>
          <a:stretch>
            <a:fillRect/>
          </a:stretch>
        </p:blipFill>
        <p:spPr>
          <a:xfrm>
            <a:off x="1018402" y="1460067"/>
            <a:ext cx="624549" cy="783726"/>
          </a:xfrm>
          <a:prstGeom prst="rect">
            <a:avLst/>
          </a:prstGeom>
        </p:spPr>
      </p:pic>
      <p:pic>
        <p:nvPicPr>
          <p:cNvPr id="11" name="Picture 10"/>
          <p:cNvPicPr>
            <a:picLocks noChangeAspect="1"/>
          </p:cNvPicPr>
          <p:nvPr/>
        </p:nvPicPr>
        <p:blipFill>
          <a:blip r:embed="rId5"/>
          <a:stretch>
            <a:fillRect/>
          </a:stretch>
        </p:blipFill>
        <p:spPr>
          <a:xfrm>
            <a:off x="999629" y="4655747"/>
            <a:ext cx="624549" cy="783726"/>
          </a:xfrm>
          <a:prstGeom prst="rect">
            <a:avLst/>
          </a:prstGeom>
        </p:spPr>
      </p:pic>
    </p:spTree>
    <p:extLst>
      <p:ext uri="{BB962C8B-B14F-4D97-AF65-F5344CB8AC3E}">
        <p14:creationId xmlns:p14="http://schemas.microsoft.com/office/powerpoint/2010/main" val="2698327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306860" y="2000467"/>
            <a:ext cx="471934" cy="875109"/>
          </a:xfrm>
          <a:custGeom>
            <a:avLst/>
            <a:gdLst/>
            <a:ahLst/>
            <a:cxnLst/>
            <a:rect l="l" t="t" r="r" b="b"/>
            <a:pathLst>
              <a:path w="671194" h="1244600">
                <a:moveTo>
                  <a:pt x="347446" y="0"/>
                </a:moveTo>
                <a:lnTo>
                  <a:pt x="389563" y="27692"/>
                </a:lnTo>
                <a:lnTo>
                  <a:pt x="429097" y="58040"/>
                </a:lnTo>
                <a:lnTo>
                  <a:pt x="465963" y="90892"/>
                </a:lnTo>
                <a:lnTo>
                  <a:pt x="500074" y="126095"/>
                </a:lnTo>
                <a:lnTo>
                  <a:pt x="531344" y="163496"/>
                </a:lnTo>
                <a:lnTo>
                  <a:pt x="559688" y="202943"/>
                </a:lnTo>
                <a:lnTo>
                  <a:pt x="585019" y="244284"/>
                </a:lnTo>
                <a:lnTo>
                  <a:pt x="607251" y="287366"/>
                </a:lnTo>
                <a:lnTo>
                  <a:pt x="626299" y="332036"/>
                </a:lnTo>
                <a:lnTo>
                  <a:pt x="642077" y="378142"/>
                </a:lnTo>
                <a:lnTo>
                  <a:pt x="654498" y="425531"/>
                </a:lnTo>
                <a:lnTo>
                  <a:pt x="663477" y="474051"/>
                </a:lnTo>
                <a:lnTo>
                  <a:pt x="668927" y="523550"/>
                </a:lnTo>
                <a:lnTo>
                  <a:pt x="670763" y="573874"/>
                </a:lnTo>
                <a:lnTo>
                  <a:pt x="669075" y="621705"/>
                </a:lnTo>
                <a:lnTo>
                  <a:pt x="664089" y="668640"/>
                </a:lnTo>
                <a:lnTo>
                  <a:pt x="655920" y="714564"/>
                </a:lnTo>
                <a:lnTo>
                  <a:pt x="644680" y="759362"/>
                </a:lnTo>
                <a:lnTo>
                  <a:pt x="630485" y="802921"/>
                </a:lnTo>
                <a:lnTo>
                  <a:pt x="613449" y="845125"/>
                </a:lnTo>
                <a:lnTo>
                  <a:pt x="593686" y="885862"/>
                </a:lnTo>
                <a:lnTo>
                  <a:pt x="571311" y="925015"/>
                </a:lnTo>
                <a:lnTo>
                  <a:pt x="546439" y="962471"/>
                </a:lnTo>
                <a:lnTo>
                  <a:pt x="519182" y="998116"/>
                </a:lnTo>
                <a:lnTo>
                  <a:pt x="489657" y="1031835"/>
                </a:lnTo>
                <a:lnTo>
                  <a:pt x="457977" y="1063514"/>
                </a:lnTo>
                <a:lnTo>
                  <a:pt x="424257" y="1093038"/>
                </a:lnTo>
                <a:lnTo>
                  <a:pt x="388611" y="1120293"/>
                </a:lnTo>
                <a:lnTo>
                  <a:pt x="351153" y="1145165"/>
                </a:lnTo>
                <a:lnTo>
                  <a:pt x="311998" y="1167539"/>
                </a:lnTo>
                <a:lnTo>
                  <a:pt x="271260" y="1187301"/>
                </a:lnTo>
                <a:lnTo>
                  <a:pt x="229054" y="1204336"/>
                </a:lnTo>
                <a:lnTo>
                  <a:pt x="185494" y="1218530"/>
                </a:lnTo>
                <a:lnTo>
                  <a:pt x="140694" y="1229770"/>
                </a:lnTo>
                <a:lnTo>
                  <a:pt x="94768" y="1237939"/>
                </a:lnTo>
                <a:lnTo>
                  <a:pt x="47832" y="1242925"/>
                </a:lnTo>
                <a:lnTo>
                  <a:pt x="0" y="1244612"/>
                </a:lnTo>
                <a:lnTo>
                  <a:pt x="0" y="1071283"/>
                </a:lnTo>
                <a:lnTo>
                  <a:pt x="47836" y="1069001"/>
                </a:lnTo>
                <a:lnTo>
                  <a:pt x="94402" y="1062297"/>
                </a:lnTo>
                <a:lnTo>
                  <a:pt x="139485" y="1051380"/>
                </a:lnTo>
                <a:lnTo>
                  <a:pt x="182877" y="1036461"/>
                </a:lnTo>
                <a:lnTo>
                  <a:pt x="224367" y="1017749"/>
                </a:lnTo>
                <a:lnTo>
                  <a:pt x="263745" y="995454"/>
                </a:lnTo>
                <a:lnTo>
                  <a:pt x="300801" y="969788"/>
                </a:lnTo>
                <a:lnTo>
                  <a:pt x="335325" y="940959"/>
                </a:lnTo>
                <a:lnTo>
                  <a:pt x="367107" y="909178"/>
                </a:lnTo>
                <a:lnTo>
                  <a:pt x="395937" y="874656"/>
                </a:lnTo>
                <a:lnTo>
                  <a:pt x="421604" y="837602"/>
                </a:lnTo>
                <a:lnTo>
                  <a:pt x="443898" y="798226"/>
                </a:lnTo>
                <a:lnTo>
                  <a:pt x="462611" y="756738"/>
                </a:lnTo>
                <a:lnTo>
                  <a:pt x="477530" y="713349"/>
                </a:lnTo>
                <a:lnTo>
                  <a:pt x="488447" y="668269"/>
                </a:lnTo>
                <a:lnTo>
                  <a:pt x="495152" y="621707"/>
                </a:lnTo>
                <a:lnTo>
                  <a:pt x="497433" y="573874"/>
                </a:lnTo>
                <a:lnTo>
                  <a:pt x="495231" y="526471"/>
                </a:lnTo>
                <a:lnTo>
                  <a:pt x="488714" y="480110"/>
                </a:lnTo>
                <a:lnTo>
                  <a:pt x="478012" y="435024"/>
                </a:lnTo>
                <a:lnTo>
                  <a:pt x="463258" y="391447"/>
                </a:lnTo>
                <a:lnTo>
                  <a:pt x="444583" y="349611"/>
                </a:lnTo>
                <a:lnTo>
                  <a:pt x="422118" y="309749"/>
                </a:lnTo>
                <a:lnTo>
                  <a:pt x="395995" y="272094"/>
                </a:lnTo>
                <a:lnTo>
                  <a:pt x="366346" y="236880"/>
                </a:lnTo>
                <a:lnTo>
                  <a:pt x="333302" y="204339"/>
                </a:lnTo>
                <a:lnTo>
                  <a:pt x="296994" y="174704"/>
                </a:lnTo>
                <a:lnTo>
                  <a:pt x="257556" y="148209"/>
                </a:lnTo>
                <a:lnTo>
                  <a:pt x="347446" y="0"/>
                </a:lnTo>
                <a:close/>
              </a:path>
            </a:pathLst>
          </a:custGeom>
          <a:ln w="19265">
            <a:solidFill>
              <a:srgbClr val="FFFFFF"/>
            </a:solidFill>
          </a:ln>
        </p:spPr>
        <p:txBody>
          <a:bodyPr wrap="square" lIns="0" tIns="0" rIns="0" bIns="0" rtlCol="0"/>
          <a:lstStyle/>
          <a:p>
            <a:endParaRPr sz="1266" dirty="0"/>
          </a:p>
        </p:txBody>
      </p:sp>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41</a:t>
            </a:fld>
            <a:endParaRPr lang="en-US" altLang="en-US" dirty="0"/>
          </a:p>
        </p:txBody>
      </p:sp>
      <p:sp>
        <p:nvSpPr>
          <p:cNvPr id="2" name="Title 1"/>
          <p:cNvSpPr>
            <a:spLocks noGrp="1"/>
          </p:cNvSpPr>
          <p:nvPr>
            <p:ph type="title"/>
          </p:nvPr>
        </p:nvSpPr>
        <p:spPr>
          <a:prstGeom prst="rect">
            <a:avLst/>
          </a:prstGeom>
        </p:spPr>
        <p:txBody>
          <a:bodyPr/>
          <a:lstStyle/>
          <a:p>
            <a:r>
              <a:rPr lang="en-US" dirty="0"/>
              <a:t>Administration timeline</a:t>
            </a:r>
            <a:r>
              <a:rPr lang="en-US" baseline="30000" dirty="0"/>
              <a:t>1</a:t>
            </a:r>
            <a:endParaRPr lang="en-US" dirty="0"/>
          </a:p>
        </p:txBody>
      </p:sp>
      <p:sp>
        <p:nvSpPr>
          <p:cNvPr id="3" name="Content Placeholder 2"/>
          <p:cNvSpPr>
            <a:spLocks noGrp="1"/>
          </p:cNvSpPr>
          <p:nvPr>
            <p:ph idx="1"/>
          </p:nvPr>
        </p:nvSpPr>
        <p:spPr>
          <a:xfrm>
            <a:off x="627839" y="3727411"/>
            <a:ext cx="8198024" cy="2046617"/>
          </a:xfrm>
        </p:spPr>
        <p:txBody>
          <a:bodyPr/>
          <a:lstStyle/>
          <a:p>
            <a:pPr marL="0" indent="0">
              <a:buNone/>
            </a:pPr>
            <a:r>
              <a:rPr lang="en-US" sz="1200" b="1" dirty="0">
                <a:solidFill>
                  <a:schemeClr val="accent1"/>
                </a:solidFill>
              </a:rPr>
              <a:t>Pre-Treatment Antiemetic: </a:t>
            </a:r>
            <a:r>
              <a:rPr lang="en-US" sz="1200" dirty="0"/>
              <a:t>To help address treatment-related nausea and vomiting, an antiemetic drug should be given 30 minutes before the amino acid solution infusion.</a:t>
            </a:r>
          </a:p>
          <a:p>
            <a:endParaRPr lang="en-US" sz="1200" dirty="0"/>
          </a:p>
          <a:p>
            <a:pPr marL="0" indent="0">
              <a:buNone/>
            </a:pPr>
            <a:r>
              <a:rPr lang="en-US" sz="1200" b="1" dirty="0">
                <a:solidFill>
                  <a:schemeClr val="accent1"/>
                </a:solidFill>
              </a:rPr>
              <a:t>Concomitant Amino Acid Infusion: </a:t>
            </a:r>
            <a:r>
              <a:rPr lang="en-US" sz="1200" dirty="0"/>
              <a:t>An amino acid solution containing sufficient amounts of L-lysine and L-arginine is required for renal protection. This infusion must start 30 minutes before the start of LUTATHERA</a:t>
            </a:r>
            <a:r>
              <a:rPr lang="en-US" sz="1200" baseline="30000" dirty="0"/>
              <a:t>®</a:t>
            </a:r>
            <a:r>
              <a:rPr lang="en-US" sz="1200" dirty="0"/>
              <a:t> (lutetium Lu 177 dotatate) infusion and must be continued during, and for at least 3 hours after LUTATHERA</a:t>
            </a:r>
            <a:r>
              <a:rPr lang="en-US" sz="1200" baseline="30000" dirty="0"/>
              <a:t>® </a:t>
            </a:r>
            <a:r>
              <a:rPr lang="en-US" sz="1200" dirty="0"/>
              <a:t>infusion.</a:t>
            </a:r>
          </a:p>
          <a:p>
            <a:endParaRPr lang="en-US" sz="1200" dirty="0"/>
          </a:p>
          <a:p>
            <a:pPr marL="0" indent="0" defTabSz="914400">
              <a:buNone/>
            </a:pPr>
            <a:r>
              <a:rPr lang="en-US" sz="1200" b="1" dirty="0">
                <a:solidFill>
                  <a:schemeClr val="accent1"/>
                </a:solidFill>
              </a:rPr>
              <a:t>LUTATHERA</a:t>
            </a:r>
            <a:r>
              <a:rPr lang="en-US" sz="1200" b="1" baseline="30000" dirty="0">
                <a:solidFill>
                  <a:schemeClr val="accent1"/>
                </a:solidFill>
              </a:rPr>
              <a:t>®</a:t>
            </a:r>
            <a:r>
              <a:rPr lang="en-US" sz="1200" b="1" dirty="0">
                <a:solidFill>
                  <a:schemeClr val="accent1"/>
                </a:solidFill>
              </a:rPr>
              <a:t>: </a:t>
            </a:r>
            <a:r>
              <a:rPr lang="en-US" sz="1200" dirty="0"/>
              <a:t>Administer as an intravenous infusion over 30-40 minutes. 50 mL/hour to 100 mL/hour for 5 to 10 mins; 200 mL/hour to 300 mL/hour for the following 25 to 30 mins</a:t>
            </a:r>
          </a:p>
          <a:p>
            <a:pPr marL="0" indent="0">
              <a:buNone/>
            </a:pPr>
            <a:endParaRPr lang="en-US" dirty="0"/>
          </a:p>
        </p:txBody>
      </p:sp>
      <p:pic>
        <p:nvPicPr>
          <p:cNvPr id="8" name="Picture 7"/>
          <p:cNvPicPr>
            <a:picLocks noChangeAspect="1"/>
          </p:cNvPicPr>
          <p:nvPr/>
        </p:nvPicPr>
        <p:blipFill>
          <a:blip r:embed="rId3"/>
          <a:stretch>
            <a:fillRect/>
          </a:stretch>
        </p:blipFill>
        <p:spPr>
          <a:xfrm>
            <a:off x="1459370" y="1081648"/>
            <a:ext cx="6376906" cy="2516761"/>
          </a:xfrm>
          <a:prstGeom prst="rect">
            <a:avLst/>
          </a:prstGeom>
        </p:spPr>
      </p:pic>
      <p:sp>
        <p:nvSpPr>
          <p:cNvPr id="9" name="Oval 8">
            <a:extLst>
              <a:ext uri="{FF2B5EF4-FFF2-40B4-BE49-F238E27FC236}">
                <a16:creationId xmlns:a16="http://schemas.microsoft.com/office/drawing/2014/main" id="{F12E0C05-30A9-B44D-99E8-B5B4EBC406AC}"/>
              </a:ext>
            </a:extLst>
          </p:cNvPr>
          <p:cNvSpPr>
            <a:spLocks noChangeAspect="1"/>
          </p:cNvSpPr>
          <p:nvPr/>
        </p:nvSpPr>
        <p:spPr bwMode="auto">
          <a:xfrm>
            <a:off x="326574" y="3709078"/>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a:ln>
                  <a:noFill/>
                </a:ln>
                <a:solidFill>
                  <a:schemeClr val="accent1"/>
                </a:solidFill>
                <a:effectLst/>
                <a:latin typeface="Helvetica Neue"/>
              </a:rPr>
              <a:t>1</a:t>
            </a:r>
            <a:endParaRPr kumimoji="0" lang="en-US" sz="1600" i="0" u="none" strike="noStrike" cap="none" normalizeH="0" baseline="0" dirty="0">
              <a:ln>
                <a:noFill/>
              </a:ln>
              <a:solidFill>
                <a:schemeClr val="accent1"/>
              </a:solidFill>
              <a:effectLst/>
              <a:latin typeface="Helvetica Neue"/>
            </a:endParaRPr>
          </a:p>
        </p:txBody>
      </p:sp>
      <p:sp>
        <p:nvSpPr>
          <p:cNvPr id="11" name="Oval 10">
            <a:extLst>
              <a:ext uri="{FF2B5EF4-FFF2-40B4-BE49-F238E27FC236}">
                <a16:creationId xmlns:a16="http://schemas.microsoft.com/office/drawing/2014/main" id="{1C774818-8216-184B-8AAF-F0B5C322EA03}"/>
              </a:ext>
            </a:extLst>
          </p:cNvPr>
          <p:cNvSpPr>
            <a:spLocks noChangeAspect="1"/>
          </p:cNvSpPr>
          <p:nvPr/>
        </p:nvSpPr>
        <p:spPr bwMode="auto">
          <a:xfrm>
            <a:off x="326573" y="4370040"/>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solidFill>
                  <a:schemeClr val="accent1"/>
                </a:solidFill>
                <a:latin typeface="Helvetica Neue"/>
              </a:rPr>
              <a:t>2</a:t>
            </a:r>
            <a:endParaRPr kumimoji="0" lang="en-US" sz="1600" i="0" u="none" strike="noStrike" cap="none" normalizeH="0" baseline="0" dirty="0">
              <a:ln>
                <a:noFill/>
              </a:ln>
              <a:solidFill>
                <a:schemeClr val="accent1"/>
              </a:solidFill>
              <a:effectLst/>
              <a:latin typeface="Helvetica Neue"/>
            </a:endParaRPr>
          </a:p>
        </p:txBody>
      </p:sp>
      <p:sp>
        <p:nvSpPr>
          <p:cNvPr id="12" name="Oval 11">
            <a:extLst>
              <a:ext uri="{FF2B5EF4-FFF2-40B4-BE49-F238E27FC236}">
                <a16:creationId xmlns:a16="http://schemas.microsoft.com/office/drawing/2014/main" id="{CA6C6B40-FC7A-9B48-A492-5794579812F5}"/>
              </a:ext>
            </a:extLst>
          </p:cNvPr>
          <p:cNvSpPr>
            <a:spLocks noChangeAspect="1"/>
          </p:cNvSpPr>
          <p:nvPr/>
        </p:nvSpPr>
        <p:spPr bwMode="auto">
          <a:xfrm>
            <a:off x="326572" y="5168296"/>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solidFill>
                  <a:schemeClr val="accent1"/>
                </a:solidFill>
                <a:latin typeface="Helvetica Neue"/>
              </a:rPr>
              <a:t>3</a:t>
            </a:r>
            <a:endParaRPr kumimoji="0" lang="en-US" sz="1600" i="0" u="none" strike="noStrike" cap="none" normalizeH="0" baseline="0" dirty="0">
              <a:ln>
                <a:noFill/>
              </a:ln>
              <a:solidFill>
                <a:schemeClr val="accent1"/>
              </a:solidFill>
              <a:effectLst/>
              <a:latin typeface="Helvetica Neue"/>
            </a:endParaRPr>
          </a:p>
        </p:txBody>
      </p:sp>
      <p:sp>
        <p:nvSpPr>
          <p:cNvPr id="13"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3199366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3CB2740-357C-4096-9868-1BAF052BE4D1}" type="slidenum">
              <a:rPr lang="en-US" altLang="fr-FR" smtClean="0"/>
              <a:pPr>
                <a:defRPr/>
              </a:pPr>
              <a:t>42</a:t>
            </a:fld>
            <a:endParaRPr lang="en-US" altLang="fr-FR" dirty="0"/>
          </a:p>
        </p:txBody>
      </p:sp>
      <p:sp>
        <p:nvSpPr>
          <p:cNvPr id="2" name="Title 1"/>
          <p:cNvSpPr>
            <a:spLocks noGrp="1"/>
          </p:cNvSpPr>
          <p:nvPr>
            <p:ph type="title"/>
          </p:nvPr>
        </p:nvSpPr>
        <p:spPr/>
        <p:txBody>
          <a:bodyPr/>
          <a:lstStyle/>
          <a:p>
            <a:pPr lvl="0"/>
            <a:r>
              <a:rPr lang="en-GB" dirty="0"/>
              <a:t>Concomitant medications</a:t>
            </a:r>
            <a:r>
              <a:rPr lang="en-GB" baseline="30000" dirty="0"/>
              <a:t>1</a:t>
            </a:r>
            <a:r>
              <a:rPr lang="fr-FR" dirty="0"/>
              <a:t/>
            </a:r>
            <a:br>
              <a:rPr lang="fr-FR" dirty="0"/>
            </a:br>
            <a:endParaRPr lang="fr-FR" dirty="0"/>
          </a:p>
        </p:txBody>
      </p:sp>
      <p:sp>
        <p:nvSpPr>
          <p:cNvPr id="6" name="Content Placeholder 5"/>
          <p:cNvSpPr>
            <a:spLocks noGrp="1"/>
          </p:cNvSpPr>
          <p:nvPr>
            <p:ph idx="1"/>
          </p:nvPr>
        </p:nvSpPr>
        <p:spPr/>
        <p:txBody>
          <a:bodyPr/>
          <a:lstStyle/>
          <a:p>
            <a:r>
              <a:rPr lang="en-US" dirty="0"/>
              <a:t>Composition of the recommended amino acid solution:</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Amino acid infusion rate should be determined by the treating physician, however 1/8 of the amino acid should be administered prior to start of LUTATHERA</a:t>
            </a:r>
            <a:r>
              <a:rPr lang="en-US" baseline="30000" dirty="0"/>
              <a:t>®</a:t>
            </a:r>
            <a:r>
              <a:rPr lang="en-US" dirty="0"/>
              <a:t> (lutetium Lu 177 dotatate). </a:t>
            </a:r>
            <a:r>
              <a:rPr lang="en-US" b="1" dirty="0"/>
              <a:t>The dose of the amino acid should not be decreased if the LUTATHERA</a:t>
            </a:r>
            <a:r>
              <a:rPr lang="en-US" b="1" baseline="30000" dirty="0"/>
              <a:t>® </a:t>
            </a:r>
            <a:r>
              <a:rPr lang="en-US" b="1" dirty="0"/>
              <a:t>dose is reduced.</a:t>
            </a:r>
            <a:endParaRPr lang="en-US" b="1" baseline="30000" dirty="0"/>
          </a:p>
          <a:p>
            <a:endParaRPr lang="en-US" dirty="0"/>
          </a:p>
          <a:p>
            <a:r>
              <a:rPr lang="en-US" dirty="0"/>
              <a:t>No specific mechanism of action or mode of administration for the antiemetic is listed in the LUTATHERA</a:t>
            </a:r>
            <a:r>
              <a:rPr lang="en-US" baseline="30000" dirty="0"/>
              <a:t>®</a:t>
            </a:r>
            <a:r>
              <a:rPr lang="en-US" dirty="0"/>
              <a:t> Prescribing Information. </a:t>
            </a:r>
          </a:p>
          <a:p>
            <a:pPr lvl="1"/>
            <a:r>
              <a:rPr lang="en-US" dirty="0"/>
              <a:t>Antiemetic chosen should be determined by the treating physician </a:t>
            </a:r>
          </a:p>
        </p:txBody>
      </p:sp>
      <p:graphicFrame>
        <p:nvGraphicFramePr>
          <p:cNvPr id="10" name="Table 9"/>
          <p:cNvGraphicFramePr>
            <a:graphicFrameLocks noGrp="1"/>
          </p:cNvGraphicFramePr>
          <p:nvPr>
            <p:extLst>
              <p:ext uri="{D42A27DB-BD31-4B8C-83A1-F6EECF244321}">
                <p14:modId xmlns:p14="http://schemas.microsoft.com/office/powerpoint/2010/main" val="2176898528"/>
              </p:ext>
            </p:extLst>
          </p:nvPr>
        </p:nvGraphicFramePr>
        <p:xfrm>
          <a:off x="357739" y="1992066"/>
          <a:ext cx="8458200" cy="1489395"/>
        </p:xfrm>
        <a:graphic>
          <a:graphicData uri="http://schemas.openxmlformats.org/drawingml/2006/table">
            <a:tbl>
              <a:tblPr firstRow="1" bandRow="1" bandCol="1">
                <a:tableStyleId>{5C22544A-7EE6-4342-B048-85BDC9FD1C3A}</a:tableStyleId>
              </a:tblPr>
              <a:tblGrid>
                <a:gridCol w="4120091">
                  <a:extLst>
                    <a:ext uri="{9D8B030D-6E8A-4147-A177-3AD203B41FA5}">
                      <a16:colId xmlns:a16="http://schemas.microsoft.com/office/drawing/2014/main" val="20000"/>
                    </a:ext>
                  </a:extLst>
                </a:gridCol>
                <a:gridCol w="4338109">
                  <a:extLst>
                    <a:ext uri="{9D8B030D-6E8A-4147-A177-3AD203B41FA5}">
                      <a16:colId xmlns:a16="http://schemas.microsoft.com/office/drawing/2014/main" val="20001"/>
                    </a:ext>
                  </a:extLst>
                </a:gridCol>
              </a:tblGrid>
              <a:tr h="278468">
                <a:tc>
                  <a:txBody>
                    <a:bodyPr/>
                    <a:lstStyle/>
                    <a:p>
                      <a:pPr algn="ctr">
                        <a:lnSpc>
                          <a:spcPct val="115000"/>
                        </a:lnSpc>
                        <a:spcBef>
                          <a:spcPts val="300"/>
                        </a:spcBef>
                        <a:spcAft>
                          <a:spcPts val="300"/>
                        </a:spcAft>
                      </a:pPr>
                      <a:r>
                        <a:rPr lang="en-GB" sz="1400" dirty="0">
                          <a:effectLst/>
                        </a:rPr>
                        <a:t>Item</a:t>
                      </a:r>
                      <a:endParaRPr lang="fr-FR" sz="1400" dirty="0">
                        <a:effectLst/>
                        <a:latin typeface="Times New Roman"/>
                        <a:ea typeface="Calibri"/>
                        <a:cs typeface="Times New Roman"/>
                      </a:endParaRPr>
                    </a:p>
                  </a:txBody>
                  <a:tcPr marL="68580" marR="68580" marT="36195" marB="36195"/>
                </a:tc>
                <a:tc>
                  <a:txBody>
                    <a:bodyPr/>
                    <a:lstStyle/>
                    <a:p>
                      <a:pPr algn="ctr">
                        <a:lnSpc>
                          <a:spcPct val="115000"/>
                        </a:lnSpc>
                        <a:spcBef>
                          <a:spcPts val="300"/>
                        </a:spcBef>
                        <a:spcAft>
                          <a:spcPts val="300"/>
                        </a:spcAft>
                      </a:pPr>
                      <a:r>
                        <a:rPr lang="en-GB" sz="1400" dirty="0">
                          <a:effectLst/>
                        </a:rPr>
                        <a:t>Specification</a:t>
                      </a:r>
                      <a:endParaRPr lang="fr-FR" sz="1400" dirty="0">
                        <a:effectLst/>
                        <a:latin typeface="Times New Roman"/>
                        <a:ea typeface="Calibri"/>
                        <a:cs typeface="Times New Roman"/>
                      </a:endParaRPr>
                    </a:p>
                  </a:txBody>
                  <a:tcPr marL="68580" marR="68580" marT="36195" marB="36195"/>
                </a:tc>
                <a:extLst>
                  <a:ext uri="{0D108BD9-81ED-4DB2-BD59-A6C34878D82A}">
                    <a16:rowId xmlns:a16="http://schemas.microsoft.com/office/drawing/2014/main" val="10000"/>
                  </a:ext>
                </a:extLst>
              </a:tr>
              <a:tr h="192405">
                <a:tc>
                  <a:txBody>
                    <a:bodyPr/>
                    <a:lstStyle/>
                    <a:p>
                      <a:pPr algn="ctr">
                        <a:lnSpc>
                          <a:spcPct val="115000"/>
                        </a:lnSpc>
                        <a:spcBef>
                          <a:spcPts val="300"/>
                        </a:spcBef>
                        <a:spcAft>
                          <a:spcPts val="300"/>
                        </a:spcAft>
                      </a:pPr>
                      <a:r>
                        <a:rPr lang="en-GB" sz="1400" dirty="0">
                          <a:effectLst/>
                        </a:rPr>
                        <a:t>Lysine content</a:t>
                      </a:r>
                      <a:endParaRPr lang="fr-FR" sz="1400" dirty="0">
                        <a:effectLst/>
                        <a:latin typeface="Times New Roman"/>
                        <a:ea typeface="Calibri"/>
                        <a:cs typeface="Times New Roman"/>
                      </a:endParaRPr>
                    </a:p>
                  </a:txBody>
                  <a:tcPr marL="68580" marR="68580" marT="36195" marB="36195"/>
                </a:tc>
                <a:tc>
                  <a:txBody>
                    <a:bodyPr/>
                    <a:lstStyle/>
                    <a:p>
                      <a:pPr algn="ctr">
                        <a:lnSpc>
                          <a:spcPct val="115000"/>
                        </a:lnSpc>
                        <a:spcBef>
                          <a:spcPts val="300"/>
                        </a:spcBef>
                        <a:spcAft>
                          <a:spcPts val="300"/>
                        </a:spcAft>
                      </a:pPr>
                      <a:r>
                        <a:rPr lang="en-GB" sz="1400" b="0" dirty="0">
                          <a:solidFill>
                            <a:schemeClr val="tx1">
                              <a:lumMod val="75000"/>
                              <a:lumOff val="25000"/>
                            </a:schemeClr>
                          </a:solidFill>
                          <a:effectLst/>
                        </a:rPr>
                        <a:t>Between 18 g and 24 g</a:t>
                      </a:r>
                      <a:endParaRPr lang="fr-FR" sz="1400" b="0" dirty="0">
                        <a:solidFill>
                          <a:schemeClr val="tx1">
                            <a:lumMod val="75000"/>
                            <a:lumOff val="25000"/>
                          </a:schemeClr>
                        </a:solidFill>
                        <a:effectLst/>
                        <a:latin typeface="Times New Roman"/>
                        <a:ea typeface="Calibri"/>
                        <a:cs typeface="Times New Roman"/>
                      </a:endParaRPr>
                    </a:p>
                  </a:txBody>
                  <a:tcPr marL="68580" marR="68580" marT="36195" marB="36195"/>
                </a:tc>
                <a:extLst>
                  <a:ext uri="{0D108BD9-81ED-4DB2-BD59-A6C34878D82A}">
                    <a16:rowId xmlns:a16="http://schemas.microsoft.com/office/drawing/2014/main" val="10001"/>
                  </a:ext>
                </a:extLst>
              </a:tr>
              <a:tr h="0">
                <a:tc>
                  <a:txBody>
                    <a:bodyPr/>
                    <a:lstStyle/>
                    <a:p>
                      <a:pPr algn="ctr">
                        <a:lnSpc>
                          <a:spcPct val="115000"/>
                        </a:lnSpc>
                        <a:spcBef>
                          <a:spcPts val="300"/>
                        </a:spcBef>
                        <a:spcAft>
                          <a:spcPts val="300"/>
                        </a:spcAft>
                      </a:pPr>
                      <a:r>
                        <a:rPr lang="en-GB" sz="1400" dirty="0">
                          <a:effectLst/>
                        </a:rPr>
                        <a:t>Arginine content</a:t>
                      </a:r>
                      <a:endParaRPr lang="fr-FR" sz="1400" dirty="0">
                        <a:effectLst/>
                        <a:latin typeface="Times New Roman"/>
                        <a:ea typeface="Calibri"/>
                        <a:cs typeface="Times New Roman"/>
                      </a:endParaRPr>
                    </a:p>
                  </a:txBody>
                  <a:tcPr marL="68580" marR="68580" marT="36195" marB="36195">
                    <a:solidFill>
                      <a:srgbClr val="EFF4E9"/>
                    </a:solidFill>
                  </a:tcPr>
                </a:tc>
                <a:tc>
                  <a:txBody>
                    <a:bodyPr/>
                    <a:lstStyle/>
                    <a:p>
                      <a:pPr algn="ctr">
                        <a:lnSpc>
                          <a:spcPct val="115000"/>
                        </a:lnSpc>
                        <a:spcBef>
                          <a:spcPts val="300"/>
                        </a:spcBef>
                        <a:spcAft>
                          <a:spcPts val="300"/>
                        </a:spcAft>
                      </a:pPr>
                      <a:r>
                        <a:rPr lang="en-GB" sz="1400" b="0" dirty="0">
                          <a:solidFill>
                            <a:schemeClr val="tx1">
                              <a:lumMod val="75000"/>
                              <a:lumOff val="25000"/>
                            </a:schemeClr>
                          </a:solidFill>
                          <a:effectLst/>
                        </a:rPr>
                        <a:t>Between 18 g and 24 g</a:t>
                      </a:r>
                      <a:endParaRPr lang="fr-FR" sz="1400" b="0" dirty="0">
                        <a:solidFill>
                          <a:schemeClr val="tx1">
                            <a:lumMod val="75000"/>
                            <a:lumOff val="25000"/>
                          </a:schemeClr>
                        </a:solidFill>
                        <a:effectLst/>
                        <a:latin typeface="Times New Roman"/>
                        <a:ea typeface="Calibri"/>
                        <a:cs typeface="Times New Roman"/>
                      </a:endParaRPr>
                    </a:p>
                  </a:txBody>
                  <a:tcPr marL="68580" marR="68580" marT="36195" marB="36195"/>
                </a:tc>
                <a:extLst>
                  <a:ext uri="{0D108BD9-81ED-4DB2-BD59-A6C34878D82A}">
                    <a16:rowId xmlns:a16="http://schemas.microsoft.com/office/drawing/2014/main" val="10002"/>
                  </a:ext>
                </a:extLst>
              </a:tr>
              <a:tr h="250190">
                <a:tc>
                  <a:txBody>
                    <a:bodyPr/>
                    <a:lstStyle/>
                    <a:p>
                      <a:pPr algn="ctr">
                        <a:lnSpc>
                          <a:spcPct val="115000"/>
                        </a:lnSpc>
                        <a:spcBef>
                          <a:spcPts val="300"/>
                        </a:spcBef>
                        <a:spcAft>
                          <a:spcPts val="300"/>
                        </a:spcAft>
                      </a:pPr>
                      <a:r>
                        <a:rPr lang="en-GB" sz="1400" dirty="0">
                          <a:effectLst/>
                        </a:rPr>
                        <a:t>Volume</a:t>
                      </a:r>
                      <a:endParaRPr lang="fr-FR" sz="1400" dirty="0">
                        <a:effectLst/>
                        <a:latin typeface="Times New Roman"/>
                        <a:ea typeface="Calibri"/>
                        <a:cs typeface="Times New Roman"/>
                      </a:endParaRPr>
                    </a:p>
                  </a:txBody>
                  <a:tcPr marL="68580" marR="68580" marT="36195" marB="36195"/>
                </a:tc>
                <a:tc>
                  <a:txBody>
                    <a:bodyPr/>
                    <a:lstStyle/>
                    <a:p>
                      <a:pPr algn="ctr">
                        <a:lnSpc>
                          <a:spcPct val="115000"/>
                        </a:lnSpc>
                        <a:spcBef>
                          <a:spcPts val="300"/>
                        </a:spcBef>
                        <a:spcAft>
                          <a:spcPts val="300"/>
                        </a:spcAft>
                      </a:pPr>
                      <a:r>
                        <a:rPr lang="en-GB" sz="1400" b="0" dirty="0">
                          <a:solidFill>
                            <a:schemeClr val="tx1">
                              <a:lumMod val="75000"/>
                              <a:lumOff val="25000"/>
                            </a:schemeClr>
                          </a:solidFill>
                          <a:effectLst/>
                        </a:rPr>
                        <a:t>1.5 L to 2.2 L</a:t>
                      </a:r>
                      <a:endParaRPr lang="fr-FR" sz="1400" b="0" dirty="0">
                        <a:solidFill>
                          <a:schemeClr val="tx1">
                            <a:lumMod val="75000"/>
                            <a:lumOff val="25000"/>
                          </a:schemeClr>
                        </a:solidFill>
                        <a:effectLst/>
                        <a:latin typeface="Times New Roman"/>
                        <a:ea typeface="Calibri"/>
                        <a:cs typeface="Times New Roman"/>
                      </a:endParaRPr>
                    </a:p>
                  </a:txBody>
                  <a:tcPr marL="68580" marR="68580" marT="36195" marB="36195"/>
                </a:tc>
                <a:extLst>
                  <a:ext uri="{0D108BD9-81ED-4DB2-BD59-A6C34878D82A}">
                    <a16:rowId xmlns:a16="http://schemas.microsoft.com/office/drawing/2014/main" val="10003"/>
                  </a:ext>
                </a:extLst>
              </a:tr>
              <a:tr h="198120">
                <a:tc>
                  <a:txBody>
                    <a:bodyPr/>
                    <a:lstStyle/>
                    <a:p>
                      <a:pPr algn="ctr">
                        <a:lnSpc>
                          <a:spcPct val="115000"/>
                        </a:lnSpc>
                        <a:spcBef>
                          <a:spcPts val="300"/>
                        </a:spcBef>
                        <a:spcAft>
                          <a:spcPts val="300"/>
                        </a:spcAft>
                      </a:pPr>
                      <a:r>
                        <a:rPr lang="en-GB" sz="1400" dirty="0">
                          <a:effectLst/>
                        </a:rPr>
                        <a:t>Osmolarity</a:t>
                      </a:r>
                      <a:endParaRPr lang="fr-FR" sz="1400" dirty="0">
                        <a:effectLst/>
                        <a:latin typeface="Times New Roman"/>
                        <a:ea typeface="Calibri"/>
                        <a:cs typeface="Times New Roman"/>
                      </a:endParaRPr>
                    </a:p>
                  </a:txBody>
                  <a:tcPr marL="68580" marR="68580" marT="36195" marB="36195">
                    <a:solidFill>
                      <a:srgbClr val="EFF4E9"/>
                    </a:solidFill>
                  </a:tcPr>
                </a:tc>
                <a:tc>
                  <a:txBody>
                    <a:bodyPr/>
                    <a:lstStyle/>
                    <a:p>
                      <a:pPr algn="ctr">
                        <a:lnSpc>
                          <a:spcPct val="115000"/>
                        </a:lnSpc>
                        <a:spcBef>
                          <a:spcPts val="300"/>
                        </a:spcBef>
                        <a:spcAft>
                          <a:spcPts val="300"/>
                        </a:spcAft>
                      </a:pPr>
                      <a:r>
                        <a:rPr lang="en-GB" sz="1400" b="0" dirty="0">
                          <a:solidFill>
                            <a:schemeClr val="tx1">
                              <a:lumMod val="75000"/>
                              <a:lumOff val="25000"/>
                            </a:schemeClr>
                          </a:solidFill>
                          <a:effectLst/>
                        </a:rPr>
                        <a:t>&lt; 1050 mOsmol</a:t>
                      </a:r>
                      <a:endParaRPr lang="fr-FR" sz="1400" b="0" dirty="0">
                        <a:solidFill>
                          <a:schemeClr val="tx1">
                            <a:lumMod val="75000"/>
                            <a:lumOff val="25000"/>
                          </a:schemeClr>
                        </a:solidFill>
                        <a:effectLst/>
                        <a:latin typeface="Times New Roman"/>
                        <a:ea typeface="Calibri"/>
                        <a:cs typeface="Times New Roman"/>
                      </a:endParaRPr>
                    </a:p>
                  </a:txBody>
                  <a:tcPr marL="68580" marR="68580" marT="36195" marB="36195"/>
                </a:tc>
                <a:extLst>
                  <a:ext uri="{0D108BD9-81ED-4DB2-BD59-A6C34878D82A}">
                    <a16:rowId xmlns:a16="http://schemas.microsoft.com/office/drawing/2014/main" val="10004"/>
                  </a:ext>
                </a:extLst>
              </a:tr>
            </a:tbl>
          </a:graphicData>
        </a:graphic>
      </p:graphicFrame>
      <p:sp>
        <p:nvSpPr>
          <p:cNvPr id="13"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445316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306860" y="2000467"/>
            <a:ext cx="471934" cy="875109"/>
          </a:xfrm>
          <a:custGeom>
            <a:avLst/>
            <a:gdLst/>
            <a:ahLst/>
            <a:cxnLst/>
            <a:rect l="l" t="t" r="r" b="b"/>
            <a:pathLst>
              <a:path w="671194" h="1244600">
                <a:moveTo>
                  <a:pt x="347446" y="0"/>
                </a:moveTo>
                <a:lnTo>
                  <a:pt x="389563" y="27692"/>
                </a:lnTo>
                <a:lnTo>
                  <a:pt x="429097" y="58040"/>
                </a:lnTo>
                <a:lnTo>
                  <a:pt x="465963" y="90892"/>
                </a:lnTo>
                <a:lnTo>
                  <a:pt x="500074" y="126095"/>
                </a:lnTo>
                <a:lnTo>
                  <a:pt x="531344" y="163496"/>
                </a:lnTo>
                <a:lnTo>
                  <a:pt x="559688" y="202943"/>
                </a:lnTo>
                <a:lnTo>
                  <a:pt x="585019" y="244284"/>
                </a:lnTo>
                <a:lnTo>
                  <a:pt x="607251" y="287366"/>
                </a:lnTo>
                <a:lnTo>
                  <a:pt x="626299" y="332036"/>
                </a:lnTo>
                <a:lnTo>
                  <a:pt x="642077" y="378142"/>
                </a:lnTo>
                <a:lnTo>
                  <a:pt x="654498" y="425531"/>
                </a:lnTo>
                <a:lnTo>
                  <a:pt x="663477" y="474051"/>
                </a:lnTo>
                <a:lnTo>
                  <a:pt x="668927" y="523550"/>
                </a:lnTo>
                <a:lnTo>
                  <a:pt x="670763" y="573874"/>
                </a:lnTo>
                <a:lnTo>
                  <a:pt x="669075" y="621705"/>
                </a:lnTo>
                <a:lnTo>
                  <a:pt x="664089" y="668640"/>
                </a:lnTo>
                <a:lnTo>
                  <a:pt x="655920" y="714564"/>
                </a:lnTo>
                <a:lnTo>
                  <a:pt x="644680" y="759362"/>
                </a:lnTo>
                <a:lnTo>
                  <a:pt x="630485" y="802921"/>
                </a:lnTo>
                <a:lnTo>
                  <a:pt x="613449" y="845125"/>
                </a:lnTo>
                <a:lnTo>
                  <a:pt x="593686" y="885862"/>
                </a:lnTo>
                <a:lnTo>
                  <a:pt x="571311" y="925015"/>
                </a:lnTo>
                <a:lnTo>
                  <a:pt x="546439" y="962471"/>
                </a:lnTo>
                <a:lnTo>
                  <a:pt x="519182" y="998116"/>
                </a:lnTo>
                <a:lnTo>
                  <a:pt x="489657" y="1031835"/>
                </a:lnTo>
                <a:lnTo>
                  <a:pt x="457977" y="1063514"/>
                </a:lnTo>
                <a:lnTo>
                  <a:pt x="424257" y="1093038"/>
                </a:lnTo>
                <a:lnTo>
                  <a:pt x="388611" y="1120293"/>
                </a:lnTo>
                <a:lnTo>
                  <a:pt x="351153" y="1145165"/>
                </a:lnTo>
                <a:lnTo>
                  <a:pt x="311998" y="1167539"/>
                </a:lnTo>
                <a:lnTo>
                  <a:pt x="271260" y="1187301"/>
                </a:lnTo>
                <a:lnTo>
                  <a:pt x="229054" y="1204336"/>
                </a:lnTo>
                <a:lnTo>
                  <a:pt x="185494" y="1218530"/>
                </a:lnTo>
                <a:lnTo>
                  <a:pt x="140694" y="1229770"/>
                </a:lnTo>
                <a:lnTo>
                  <a:pt x="94768" y="1237939"/>
                </a:lnTo>
                <a:lnTo>
                  <a:pt x="47832" y="1242925"/>
                </a:lnTo>
                <a:lnTo>
                  <a:pt x="0" y="1244612"/>
                </a:lnTo>
                <a:lnTo>
                  <a:pt x="0" y="1071283"/>
                </a:lnTo>
                <a:lnTo>
                  <a:pt x="47836" y="1069001"/>
                </a:lnTo>
                <a:lnTo>
                  <a:pt x="94402" y="1062297"/>
                </a:lnTo>
                <a:lnTo>
                  <a:pt x="139485" y="1051380"/>
                </a:lnTo>
                <a:lnTo>
                  <a:pt x="182877" y="1036461"/>
                </a:lnTo>
                <a:lnTo>
                  <a:pt x="224367" y="1017749"/>
                </a:lnTo>
                <a:lnTo>
                  <a:pt x="263745" y="995454"/>
                </a:lnTo>
                <a:lnTo>
                  <a:pt x="300801" y="969788"/>
                </a:lnTo>
                <a:lnTo>
                  <a:pt x="335325" y="940959"/>
                </a:lnTo>
                <a:lnTo>
                  <a:pt x="367107" y="909178"/>
                </a:lnTo>
                <a:lnTo>
                  <a:pt x="395937" y="874656"/>
                </a:lnTo>
                <a:lnTo>
                  <a:pt x="421604" y="837602"/>
                </a:lnTo>
                <a:lnTo>
                  <a:pt x="443898" y="798226"/>
                </a:lnTo>
                <a:lnTo>
                  <a:pt x="462611" y="756738"/>
                </a:lnTo>
                <a:lnTo>
                  <a:pt x="477530" y="713349"/>
                </a:lnTo>
                <a:lnTo>
                  <a:pt x="488447" y="668269"/>
                </a:lnTo>
                <a:lnTo>
                  <a:pt x="495152" y="621707"/>
                </a:lnTo>
                <a:lnTo>
                  <a:pt x="497433" y="573874"/>
                </a:lnTo>
                <a:lnTo>
                  <a:pt x="495231" y="526471"/>
                </a:lnTo>
                <a:lnTo>
                  <a:pt x="488714" y="480110"/>
                </a:lnTo>
                <a:lnTo>
                  <a:pt x="478012" y="435024"/>
                </a:lnTo>
                <a:lnTo>
                  <a:pt x="463258" y="391447"/>
                </a:lnTo>
                <a:lnTo>
                  <a:pt x="444583" y="349611"/>
                </a:lnTo>
                <a:lnTo>
                  <a:pt x="422118" y="309749"/>
                </a:lnTo>
                <a:lnTo>
                  <a:pt x="395995" y="272094"/>
                </a:lnTo>
                <a:lnTo>
                  <a:pt x="366346" y="236880"/>
                </a:lnTo>
                <a:lnTo>
                  <a:pt x="333302" y="204339"/>
                </a:lnTo>
                <a:lnTo>
                  <a:pt x="296994" y="174704"/>
                </a:lnTo>
                <a:lnTo>
                  <a:pt x="257556" y="148209"/>
                </a:lnTo>
                <a:lnTo>
                  <a:pt x="347446" y="0"/>
                </a:lnTo>
                <a:close/>
              </a:path>
            </a:pathLst>
          </a:custGeom>
          <a:ln w="19265">
            <a:solidFill>
              <a:srgbClr val="FFFFFF"/>
            </a:solidFill>
          </a:ln>
        </p:spPr>
        <p:txBody>
          <a:bodyPr wrap="square" lIns="0" tIns="0" rIns="0" bIns="0" rtlCol="0"/>
          <a:lstStyle/>
          <a:p>
            <a:endParaRPr sz="1266" dirty="0"/>
          </a:p>
        </p:txBody>
      </p:sp>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43</a:t>
            </a:fld>
            <a:endParaRPr lang="en-US" altLang="en-US" dirty="0"/>
          </a:p>
        </p:txBody>
      </p:sp>
      <p:sp>
        <p:nvSpPr>
          <p:cNvPr id="2" name="Title 1"/>
          <p:cNvSpPr>
            <a:spLocks noGrp="1"/>
          </p:cNvSpPr>
          <p:nvPr>
            <p:ph type="title"/>
          </p:nvPr>
        </p:nvSpPr>
        <p:spPr>
          <a:prstGeom prst="rect">
            <a:avLst/>
          </a:prstGeom>
        </p:spPr>
        <p:txBody>
          <a:bodyPr/>
          <a:lstStyle/>
          <a:p>
            <a:r>
              <a:rPr lang="en-US" dirty="0"/>
              <a:t>Administration method</a:t>
            </a:r>
          </a:p>
        </p:txBody>
      </p:sp>
      <p:sp>
        <p:nvSpPr>
          <p:cNvPr id="3" name="Content Placeholder 2"/>
          <p:cNvSpPr>
            <a:spLocks noGrp="1"/>
          </p:cNvSpPr>
          <p:nvPr>
            <p:ph idx="1"/>
          </p:nvPr>
        </p:nvSpPr>
        <p:spPr>
          <a:xfrm>
            <a:off x="234776" y="1472960"/>
            <a:ext cx="5023024" cy="4329212"/>
          </a:xfrm>
        </p:spPr>
        <p:txBody>
          <a:bodyPr/>
          <a:lstStyle/>
          <a:p>
            <a:r>
              <a:rPr lang="en-US" dirty="0"/>
              <a:t>The “push” infusion method is the recommended infusion method as per the LUTATHERA</a:t>
            </a:r>
            <a:r>
              <a:rPr lang="en-US" baseline="30000" dirty="0"/>
              <a:t>®</a:t>
            </a:r>
            <a:r>
              <a:rPr lang="en-US" dirty="0"/>
              <a:t> (lutetium Lu 177 dotatate) Prescribing Information.</a:t>
            </a:r>
          </a:p>
          <a:p>
            <a:pPr lvl="1"/>
            <a:endParaRPr lang="en-US" dirty="0"/>
          </a:p>
          <a:p>
            <a:pPr lvl="1"/>
            <a:r>
              <a:rPr lang="en-US" dirty="0"/>
              <a:t>Principle: the flow of saline solution into the LUTATHERA</a:t>
            </a:r>
            <a:r>
              <a:rPr lang="en-US" baseline="30000" dirty="0"/>
              <a:t>® </a:t>
            </a:r>
            <a:r>
              <a:rPr lang="en-US" dirty="0"/>
              <a:t>induces pressure which “pushes” the radiopharmaceutical into the intravenous infusion catheter of the patient</a:t>
            </a:r>
            <a:endParaRPr lang="fr-FR" dirty="0"/>
          </a:p>
          <a:p>
            <a:endParaRPr lang="en-US" dirty="0"/>
          </a:p>
          <a:p>
            <a:r>
              <a:rPr lang="en-US" dirty="0"/>
              <a:t>This infusion method is the same method utilized in the phase 3 trial for LUTATHERA</a:t>
            </a:r>
            <a:r>
              <a:rPr lang="en-US" baseline="30000" dirty="0"/>
              <a:t>®</a:t>
            </a:r>
            <a:r>
              <a:rPr lang="en-US" dirty="0"/>
              <a:t> and during the US Expanded Access Program</a:t>
            </a:r>
          </a:p>
          <a:p>
            <a:pPr marL="0" indent="0">
              <a:buNone/>
            </a:pPr>
            <a:endParaRPr lang="en-US" dirty="0"/>
          </a:p>
          <a:p>
            <a:r>
              <a:rPr lang="en-US" b="1" dirty="0"/>
              <a:t>LUTATHERA</a:t>
            </a:r>
            <a:r>
              <a:rPr lang="en-US" b="1" baseline="30000" dirty="0"/>
              <a:t>®</a:t>
            </a:r>
            <a:r>
              <a:rPr lang="en-US" b="1" dirty="0"/>
              <a:t> must not be infused as an </a:t>
            </a:r>
            <a:br>
              <a:rPr lang="en-US" b="1" dirty="0"/>
            </a:br>
            <a:r>
              <a:rPr lang="en-US" b="1" dirty="0"/>
              <a:t>intravenous bolus</a:t>
            </a:r>
            <a:r>
              <a:rPr lang="en-US" b="1" baseline="30000" dirty="0"/>
              <a:t>1</a:t>
            </a:r>
          </a:p>
        </p:txBody>
      </p:sp>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pic>
        <p:nvPicPr>
          <p:cNvPr id="4" name="Picture 3"/>
          <p:cNvPicPr>
            <a:picLocks noChangeAspect="1"/>
          </p:cNvPicPr>
          <p:nvPr/>
        </p:nvPicPr>
        <p:blipFill>
          <a:blip r:embed="rId3"/>
          <a:stretch>
            <a:fillRect/>
          </a:stretch>
        </p:blipFill>
        <p:spPr>
          <a:xfrm>
            <a:off x="5510463" y="2438021"/>
            <a:ext cx="3272589" cy="1626166"/>
          </a:xfrm>
          <a:prstGeom prst="rect">
            <a:avLst/>
          </a:prstGeom>
          <a:ln w="38100">
            <a:solidFill>
              <a:schemeClr val="accent1"/>
            </a:solidFill>
          </a:ln>
        </p:spPr>
      </p:pic>
    </p:spTree>
    <p:extLst>
      <p:ext uri="{BB962C8B-B14F-4D97-AF65-F5344CB8AC3E}">
        <p14:creationId xmlns:p14="http://schemas.microsoft.com/office/powerpoint/2010/main" val="3264153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306860" y="2000467"/>
            <a:ext cx="471934" cy="875109"/>
          </a:xfrm>
          <a:custGeom>
            <a:avLst/>
            <a:gdLst/>
            <a:ahLst/>
            <a:cxnLst/>
            <a:rect l="l" t="t" r="r" b="b"/>
            <a:pathLst>
              <a:path w="671194" h="1244600">
                <a:moveTo>
                  <a:pt x="347446" y="0"/>
                </a:moveTo>
                <a:lnTo>
                  <a:pt x="389563" y="27692"/>
                </a:lnTo>
                <a:lnTo>
                  <a:pt x="429097" y="58040"/>
                </a:lnTo>
                <a:lnTo>
                  <a:pt x="465963" y="90892"/>
                </a:lnTo>
                <a:lnTo>
                  <a:pt x="500074" y="126095"/>
                </a:lnTo>
                <a:lnTo>
                  <a:pt x="531344" y="163496"/>
                </a:lnTo>
                <a:lnTo>
                  <a:pt x="559688" y="202943"/>
                </a:lnTo>
                <a:lnTo>
                  <a:pt x="585019" y="244284"/>
                </a:lnTo>
                <a:lnTo>
                  <a:pt x="607251" y="287366"/>
                </a:lnTo>
                <a:lnTo>
                  <a:pt x="626299" y="332036"/>
                </a:lnTo>
                <a:lnTo>
                  <a:pt x="642077" y="378142"/>
                </a:lnTo>
                <a:lnTo>
                  <a:pt x="654498" y="425531"/>
                </a:lnTo>
                <a:lnTo>
                  <a:pt x="663477" y="474051"/>
                </a:lnTo>
                <a:lnTo>
                  <a:pt x="668927" y="523550"/>
                </a:lnTo>
                <a:lnTo>
                  <a:pt x="670763" y="573874"/>
                </a:lnTo>
                <a:lnTo>
                  <a:pt x="669075" y="621705"/>
                </a:lnTo>
                <a:lnTo>
                  <a:pt x="664089" y="668640"/>
                </a:lnTo>
                <a:lnTo>
                  <a:pt x="655920" y="714564"/>
                </a:lnTo>
                <a:lnTo>
                  <a:pt x="644680" y="759362"/>
                </a:lnTo>
                <a:lnTo>
                  <a:pt x="630485" y="802921"/>
                </a:lnTo>
                <a:lnTo>
                  <a:pt x="613449" y="845125"/>
                </a:lnTo>
                <a:lnTo>
                  <a:pt x="593686" y="885862"/>
                </a:lnTo>
                <a:lnTo>
                  <a:pt x="571311" y="925015"/>
                </a:lnTo>
                <a:lnTo>
                  <a:pt x="546439" y="962471"/>
                </a:lnTo>
                <a:lnTo>
                  <a:pt x="519182" y="998116"/>
                </a:lnTo>
                <a:lnTo>
                  <a:pt x="489657" y="1031835"/>
                </a:lnTo>
                <a:lnTo>
                  <a:pt x="457977" y="1063514"/>
                </a:lnTo>
                <a:lnTo>
                  <a:pt x="424257" y="1093038"/>
                </a:lnTo>
                <a:lnTo>
                  <a:pt x="388611" y="1120293"/>
                </a:lnTo>
                <a:lnTo>
                  <a:pt x="351153" y="1145165"/>
                </a:lnTo>
                <a:lnTo>
                  <a:pt x="311998" y="1167539"/>
                </a:lnTo>
                <a:lnTo>
                  <a:pt x="271260" y="1187301"/>
                </a:lnTo>
                <a:lnTo>
                  <a:pt x="229054" y="1204336"/>
                </a:lnTo>
                <a:lnTo>
                  <a:pt x="185494" y="1218530"/>
                </a:lnTo>
                <a:lnTo>
                  <a:pt x="140694" y="1229770"/>
                </a:lnTo>
                <a:lnTo>
                  <a:pt x="94768" y="1237939"/>
                </a:lnTo>
                <a:lnTo>
                  <a:pt x="47832" y="1242925"/>
                </a:lnTo>
                <a:lnTo>
                  <a:pt x="0" y="1244612"/>
                </a:lnTo>
                <a:lnTo>
                  <a:pt x="0" y="1071283"/>
                </a:lnTo>
                <a:lnTo>
                  <a:pt x="47836" y="1069001"/>
                </a:lnTo>
                <a:lnTo>
                  <a:pt x="94402" y="1062297"/>
                </a:lnTo>
                <a:lnTo>
                  <a:pt x="139485" y="1051380"/>
                </a:lnTo>
                <a:lnTo>
                  <a:pt x="182877" y="1036461"/>
                </a:lnTo>
                <a:lnTo>
                  <a:pt x="224367" y="1017749"/>
                </a:lnTo>
                <a:lnTo>
                  <a:pt x="263745" y="995454"/>
                </a:lnTo>
                <a:lnTo>
                  <a:pt x="300801" y="969788"/>
                </a:lnTo>
                <a:lnTo>
                  <a:pt x="335325" y="940959"/>
                </a:lnTo>
                <a:lnTo>
                  <a:pt x="367107" y="909178"/>
                </a:lnTo>
                <a:lnTo>
                  <a:pt x="395937" y="874656"/>
                </a:lnTo>
                <a:lnTo>
                  <a:pt x="421604" y="837602"/>
                </a:lnTo>
                <a:lnTo>
                  <a:pt x="443898" y="798226"/>
                </a:lnTo>
                <a:lnTo>
                  <a:pt x="462611" y="756738"/>
                </a:lnTo>
                <a:lnTo>
                  <a:pt x="477530" y="713349"/>
                </a:lnTo>
                <a:lnTo>
                  <a:pt x="488447" y="668269"/>
                </a:lnTo>
                <a:lnTo>
                  <a:pt x="495152" y="621707"/>
                </a:lnTo>
                <a:lnTo>
                  <a:pt x="497433" y="573874"/>
                </a:lnTo>
                <a:lnTo>
                  <a:pt x="495231" y="526471"/>
                </a:lnTo>
                <a:lnTo>
                  <a:pt x="488714" y="480110"/>
                </a:lnTo>
                <a:lnTo>
                  <a:pt x="478012" y="435024"/>
                </a:lnTo>
                <a:lnTo>
                  <a:pt x="463258" y="391447"/>
                </a:lnTo>
                <a:lnTo>
                  <a:pt x="444583" y="349611"/>
                </a:lnTo>
                <a:lnTo>
                  <a:pt x="422118" y="309749"/>
                </a:lnTo>
                <a:lnTo>
                  <a:pt x="395995" y="272094"/>
                </a:lnTo>
                <a:lnTo>
                  <a:pt x="366346" y="236880"/>
                </a:lnTo>
                <a:lnTo>
                  <a:pt x="333302" y="204339"/>
                </a:lnTo>
                <a:lnTo>
                  <a:pt x="296994" y="174704"/>
                </a:lnTo>
                <a:lnTo>
                  <a:pt x="257556" y="148209"/>
                </a:lnTo>
                <a:lnTo>
                  <a:pt x="347446" y="0"/>
                </a:lnTo>
                <a:close/>
              </a:path>
            </a:pathLst>
          </a:custGeom>
          <a:ln w="19265">
            <a:solidFill>
              <a:srgbClr val="FFFFFF"/>
            </a:solidFill>
          </a:ln>
        </p:spPr>
        <p:txBody>
          <a:bodyPr wrap="square" lIns="0" tIns="0" rIns="0" bIns="0" rtlCol="0"/>
          <a:lstStyle/>
          <a:p>
            <a:endParaRPr sz="1266" dirty="0"/>
          </a:p>
        </p:txBody>
      </p:sp>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44</a:t>
            </a:fld>
            <a:endParaRPr lang="en-US" altLang="en-US" dirty="0"/>
          </a:p>
        </p:txBody>
      </p:sp>
      <p:sp>
        <p:nvSpPr>
          <p:cNvPr id="2" name="Title 1"/>
          <p:cNvSpPr>
            <a:spLocks noGrp="1"/>
          </p:cNvSpPr>
          <p:nvPr>
            <p:ph type="title"/>
          </p:nvPr>
        </p:nvSpPr>
        <p:spPr>
          <a:prstGeom prst="rect">
            <a:avLst/>
          </a:prstGeom>
        </p:spPr>
        <p:txBody>
          <a:bodyPr/>
          <a:lstStyle/>
          <a:p>
            <a:r>
              <a:rPr lang="en-US" dirty="0"/>
              <a:t>Administration materials</a:t>
            </a:r>
            <a:r>
              <a:rPr lang="en-US" baseline="30000" dirty="0"/>
              <a:t>1</a:t>
            </a:r>
            <a:endParaRPr lang="en-US" dirty="0"/>
          </a:p>
        </p:txBody>
      </p:sp>
      <p:sp>
        <p:nvSpPr>
          <p:cNvPr id="4" name="Content Placeholder 3"/>
          <p:cNvSpPr>
            <a:spLocks noGrp="1"/>
          </p:cNvSpPr>
          <p:nvPr>
            <p:ph idx="1"/>
          </p:nvPr>
        </p:nvSpPr>
        <p:spPr/>
        <p:txBody>
          <a:bodyPr/>
          <a:lstStyle/>
          <a:p>
            <a:r>
              <a:rPr lang="en-US" dirty="0"/>
              <a:t>One (1) or two (2) infusion poles</a:t>
            </a:r>
          </a:p>
          <a:p>
            <a:r>
              <a:rPr lang="en-US" dirty="0"/>
              <a:t>One (1) 9 cm, 18 gauge needle</a:t>
            </a:r>
          </a:p>
          <a:p>
            <a:r>
              <a:rPr lang="en-US" dirty="0"/>
              <a:t>One (1) 2.5 cm, 20 gauge needle</a:t>
            </a:r>
          </a:p>
          <a:p>
            <a:r>
              <a:rPr lang="en-US" dirty="0"/>
              <a:t>Two (2) intravenous infusion sets with a clamp to regulate or stop the flow</a:t>
            </a:r>
          </a:p>
          <a:p>
            <a:r>
              <a:rPr lang="en-US" dirty="0"/>
              <a:t>Two (2) infusion pumps with associated tubing, if using a pump to regulate or stop the flow</a:t>
            </a:r>
          </a:p>
          <a:p>
            <a:r>
              <a:rPr lang="en-US" dirty="0"/>
              <a:t>Two (2) IV catheters, if infusing amino acids and LUTATHERA</a:t>
            </a:r>
            <a:r>
              <a:rPr lang="en-US" baseline="30000" dirty="0"/>
              <a:t>®</a:t>
            </a:r>
            <a:r>
              <a:rPr lang="en-US" dirty="0"/>
              <a:t> through separate venous access</a:t>
            </a:r>
          </a:p>
          <a:p>
            <a:r>
              <a:rPr lang="en-US" dirty="0"/>
              <a:t>One (1) 3-way valve, if infusing amino acids and LUTATHERA</a:t>
            </a:r>
            <a:r>
              <a:rPr lang="en-US" baseline="30000" dirty="0"/>
              <a:t>®</a:t>
            </a:r>
            <a:r>
              <a:rPr lang="en-US" dirty="0"/>
              <a:t> through the same venous access</a:t>
            </a:r>
          </a:p>
          <a:p>
            <a:r>
              <a:rPr lang="en-US" dirty="0"/>
              <a:t>One (1) sterile male to male tubing line</a:t>
            </a:r>
          </a:p>
          <a:p>
            <a:r>
              <a:rPr lang="en-US" dirty="0"/>
              <a:t>A pair of tongs for LUTATHERA</a:t>
            </a:r>
            <a:r>
              <a:rPr lang="en-US" baseline="30000" dirty="0"/>
              <a:t>®</a:t>
            </a:r>
            <a:r>
              <a:rPr lang="en-US" dirty="0"/>
              <a:t> vial handling</a:t>
            </a:r>
          </a:p>
          <a:p>
            <a:r>
              <a:rPr lang="en-US" dirty="0"/>
              <a:t>Calibrated radioactivity measurement system</a:t>
            </a:r>
          </a:p>
          <a:p>
            <a:r>
              <a:rPr lang="en-US" dirty="0"/>
              <a:t>Medications and supplies to address potential neuroendocrine hormonal crisis*</a:t>
            </a:r>
          </a:p>
          <a:p>
            <a:r>
              <a:rPr lang="en-US" dirty="0"/>
              <a:t>One (1) 9mg/ml </a:t>
            </a:r>
            <a:r>
              <a:rPr lang="en-US" dirty="0" err="1"/>
              <a:t>NaCl</a:t>
            </a:r>
            <a:r>
              <a:rPr lang="en-US" dirty="0"/>
              <a:t>, 500 ml saline solution infusion bag</a:t>
            </a:r>
          </a:p>
          <a:p>
            <a:r>
              <a:rPr lang="en-US" dirty="0"/>
              <a:t>Antiemetic</a:t>
            </a:r>
          </a:p>
          <a:p>
            <a:r>
              <a:rPr lang="en-US" dirty="0"/>
              <a:t>Recommended amino acids solution</a:t>
            </a:r>
          </a:p>
          <a:p>
            <a:r>
              <a:rPr lang="en-US" dirty="0"/>
              <a:t>LUTATHERA</a:t>
            </a:r>
            <a:r>
              <a:rPr lang="en-US" baseline="30000" dirty="0"/>
              <a:t>®</a:t>
            </a:r>
            <a:r>
              <a:rPr lang="en-US" dirty="0"/>
              <a:t> original vial and lead shielding</a:t>
            </a:r>
          </a:p>
        </p:txBody>
      </p:sp>
      <p:sp>
        <p:nvSpPr>
          <p:cNvPr id="11"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91755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45</a:t>
            </a:fld>
            <a:endParaRPr lang="en-US" altLang="en-US" dirty="0"/>
          </a:p>
        </p:txBody>
      </p:sp>
      <p:sp>
        <p:nvSpPr>
          <p:cNvPr id="2" name="Title 1"/>
          <p:cNvSpPr>
            <a:spLocks noGrp="1"/>
          </p:cNvSpPr>
          <p:nvPr>
            <p:ph type="title"/>
          </p:nvPr>
        </p:nvSpPr>
        <p:spPr>
          <a:prstGeom prst="rect">
            <a:avLst/>
          </a:prstGeom>
        </p:spPr>
        <p:txBody>
          <a:bodyPr/>
          <a:lstStyle/>
          <a:p>
            <a:r>
              <a:rPr lang="en-US" dirty="0"/>
              <a:t>Administration set-up</a:t>
            </a:r>
            <a:r>
              <a:rPr lang="en-US" baseline="30000" dirty="0"/>
              <a:t>1</a:t>
            </a:r>
            <a:endParaRPr lang="en-US" dirty="0"/>
          </a:p>
        </p:txBody>
      </p:sp>
      <p:sp>
        <p:nvSpPr>
          <p:cNvPr id="9" name="Rectangular Callout 8"/>
          <p:cNvSpPr/>
          <p:nvPr/>
        </p:nvSpPr>
        <p:spPr bwMode="auto">
          <a:xfrm>
            <a:off x="3924787" y="988502"/>
            <a:ext cx="1817424" cy="1421493"/>
          </a:xfrm>
          <a:prstGeom prst="wedgeRectCallout">
            <a:avLst>
              <a:gd name="adj1" fmla="val -33366"/>
              <a:gd name="adj2" fmla="val 68486"/>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Insert the long needle into the vial </a:t>
            </a:r>
          </a:p>
          <a:p>
            <a:pPr marL="0" marR="0" indent="0" algn="l" defTabSz="914400" rtl="0" eaLnBrk="0" fontAlgn="base" latinLnBrk="0" hangingPunct="0">
              <a:lnSpc>
                <a:spcPct val="100000"/>
              </a:lnSpc>
              <a:spcBef>
                <a:spcPct val="0"/>
              </a:spcBef>
              <a:spcAft>
                <a:spcPct val="0"/>
              </a:spcAft>
              <a:buClrTx/>
              <a:buSzTx/>
              <a:buFontTx/>
              <a:buNone/>
              <a:tabLst/>
            </a:pPr>
            <a:endParaRPr lang="en-US" sz="1100" dirty="0">
              <a:solidFill>
                <a:schemeClr val="tx1">
                  <a:lumMod val="75000"/>
                  <a:lumOff val="25000"/>
                </a:schemeClr>
              </a:solidFill>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The long needle must touch and be secured to the bottom of the vial during the entire infusion</a:t>
            </a:r>
          </a:p>
        </p:txBody>
      </p:sp>
      <p:sp>
        <p:nvSpPr>
          <p:cNvPr id="10" name="Oval 9"/>
          <p:cNvSpPr/>
          <p:nvPr/>
        </p:nvSpPr>
        <p:spPr bwMode="auto">
          <a:xfrm>
            <a:off x="3777546" y="841261"/>
            <a:ext cx="294482" cy="2944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Helvetica Neue"/>
              </a:rPr>
              <a:t>3</a:t>
            </a:r>
            <a:endParaRPr kumimoji="0" lang="en-US" sz="1400" b="0" i="0" u="none" strike="noStrike" cap="none" normalizeH="0" baseline="0" dirty="0">
              <a:ln>
                <a:noFill/>
              </a:ln>
              <a:solidFill>
                <a:schemeClr val="bg1"/>
              </a:solidFill>
              <a:effectLst/>
              <a:latin typeface="Helvetica Neue"/>
            </a:endParaRPr>
          </a:p>
        </p:txBody>
      </p:sp>
      <p:sp>
        <p:nvSpPr>
          <p:cNvPr id="11" name="Rectangular Callout 10"/>
          <p:cNvSpPr/>
          <p:nvPr/>
        </p:nvSpPr>
        <p:spPr bwMode="auto">
          <a:xfrm>
            <a:off x="6511082" y="3817597"/>
            <a:ext cx="1512847" cy="1421493"/>
          </a:xfrm>
          <a:prstGeom prst="wedgeRectCallout">
            <a:avLst>
              <a:gd name="adj1" fmla="val -33045"/>
              <a:gd name="adj2" fmla="val -68655"/>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Clamps may be used to regulate the flow of both the sodium chloride solution and the amino acid. Alternatively, pumps may also be utilized.</a:t>
            </a:r>
          </a:p>
        </p:txBody>
      </p:sp>
      <p:sp>
        <p:nvSpPr>
          <p:cNvPr id="12" name="Rectangular Callout 11"/>
          <p:cNvSpPr/>
          <p:nvPr/>
        </p:nvSpPr>
        <p:spPr bwMode="auto">
          <a:xfrm>
            <a:off x="1319739" y="3668153"/>
            <a:ext cx="1512847" cy="1740233"/>
          </a:xfrm>
          <a:prstGeom prst="wedgeRectCallout">
            <a:avLst>
              <a:gd name="adj1" fmla="val -33045"/>
              <a:gd name="adj2" fmla="val -68655"/>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Connect the short needle to the sodium chloride solution</a:t>
            </a:r>
          </a:p>
          <a:p>
            <a:pPr marL="0" marR="0" indent="0" algn="l" defTabSz="914400" rtl="0" eaLnBrk="0" fontAlgn="base" latinLnBrk="0" hangingPunct="0">
              <a:lnSpc>
                <a:spcPct val="100000"/>
              </a:lnSpc>
              <a:spcBef>
                <a:spcPct val="0"/>
              </a:spcBef>
              <a:spcAft>
                <a:spcPct val="0"/>
              </a:spcAft>
              <a:buClrTx/>
              <a:buSzTx/>
              <a:buFontTx/>
              <a:buNone/>
              <a:tabLst/>
            </a:pPr>
            <a:endParaRPr lang="en-US" sz="1100" dirty="0">
              <a:solidFill>
                <a:schemeClr val="tx1">
                  <a:lumMod val="75000"/>
                  <a:lumOff val="25000"/>
                </a:schemeClr>
              </a:solidFill>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Do not allow sterile sodium chloride to flow into the vial prior to the start of the infusion</a:t>
            </a:r>
          </a:p>
        </p:txBody>
      </p:sp>
      <p:sp>
        <p:nvSpPr>
          <p:cNvPr id="14" name="Oval 13"/>
          <p:cNvSpPr/>
          <p:nvPr/>
        </p:nvSpPr>
        <p:spPr bwMode="auto">
          <a:xfrm>
            <a:off x="2676850" y="3523115"/>
            <a:ext cx="294482" cy="2944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Helvetica Neue"/>
              </a:rPr>
              <a:t>2</a:t>
            </a:r>
            <a:endParaRPr kumimoji="0" lang="en-US" sz="1400" b="0" i="0" u="none" strike="noStrike" cap="none" normalizeH="0" baseline="0" dirty="0">
              <a:ln>
                <a:noFill/>
              </a:ln>
              <a:solidFill>
                <a:schemeClr val="bg1"/>
              </a:solidFill>
              <a:effectLst/>
              <a:latin typeface="Helvetica Neue"/>
            </a:endParaRPr>
          </a:p>
        </p:txBody>
      </p:sp>
      <p:sp>
        <p:nvSpPr>
          <p:cNvPr id="16" name="Rectangular Callout 15"/>
          <p:cNvSpPr/>
          <p:nvPr/>
        </p:nvSpPr>
        <p:spPr bwMode="auto">
          <a:xfrm>
            <a:off x="4371493" y="3668153"/>
            <a:ext cx="1218365" cy="1918033"/>
          </a:xfrm>
          <a:prstGeom prst="wedgeRectCallout">
            <a:avLst>
              <a:gd name="adj1" fmla="val -33566"/>
              <a:gd name="adj2" fmla="val -6563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Connect the long needle to the patient male-to-male tubing and catheter. </a:t>
            </a: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
            </a:r>
            <a:br>
              <a:rPr lang="en-US" sz="1100" dirty="0">
                <a:solidFill>
                  <a:schemeClr val="tx1">
                    <a:lumMod val="75000"/>
                    <a:lumOff val="25000"/>
                  </a:schemeClr>
                </a:solidFill>
                <a:latin typeface="Helvetica Neue"/>
              </a:rPr>
            </a:br>
            <a:r>
              <a:rPr lang="en-US" sz="1100" dirty="0">
                <a:solidFill>
                  <a:schemeClr val="tx1">
                    <a:lumMod val="75000"/>
                    <a:lumOff val="25000"/>
                  </a:schemeClr>
                </a:solidFill>
                <a:latin typeface="Helvetica Neue"/>
              </a:rPr>
              <a:t>Tubing should be prefilled with sodium chloride</a:t>
            </a:r>
          </a:p>
        </p:txBody>
      </p:sp>
      <p:sp>
        <p:nvSpPr>
          <p:cNvPr id="17" name="Oval 16"/>
          <p:cNvSpPr/>
          <p:nvPr/>
        </p:nvSpPr>
        <p:spPr bwMode="auto">
          <a:xfrm>
            <a:off x="5447729" y="3523115"/>
            <a:ext cx="294482" cy="2944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Neue"/>
              </a:rPr>
              <a:t>4</a:t>
            </a:r>
          </a:p>
        </p:txBody>
      </p:sp>
      <p:pic>
        <p:nvPicPr>
          <p:cNvPr id="18" name="Picture 17"/>
          <p:cNvPicPr>
            <a:picLocks noChangeAspect="1"/>
          </p:cNvPicPr>
          <p:nvPr/>
        </p:nvPicPr>
        <p:blipFill>
          <a:blip r:embed="rId3"/>
          <a:stretch>
            <a:fillRect/>
          </a:stretch>
        </p:blipFill>
        <p:spPr>
          <a:xfrm>
            <a:off x="1149527" y="1548265"/>
            <a:ext cx="6769622" cy="4239777"/>
          </a:xfrm>
          <a:prstGeom prst="rect">
            <a:avLst/>
          </a:prstGeom>
        </p:spPr>
      </p:pic>
      <p:sp>
        <p:nvSpPr>
          <p:cNvPr id="19" name="Rectangular Callout 18"/>
          <p:cNvSpPr/>
          <p:nvPr/>
        </p:nvSpPr>
        <p:spPr bwMode="auto">
          <a:xfrm>
            <a:off x="2223404" y="983343"/>
            <a:ext cx="1408067" cy="1421493"/>
          </a:xfrm>
          <a:prstGeom prst="wedgeRectCallout">
            <a:avLst>
              <a:gd name="adj1" fmla="val 33135"/>
              <a:gd name="adj2" fmla="val 682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Insert the short needle into the vial </a:t>
            </a:r>
          </a:p>
          <a:p>
            <a:pPr marL="0" marR="0" indent="0" algn="l" defTabSz="914400" rtl="0" eaLnBrk="0" fontAlgn="base" latinLnBrk="0" hangingPunct="0">
              <a:lnSpc>
                <a:spcPct val="100000"/>
              </a:lnSpc>
              <a:spcBef>
                <a:spcPct val="0"/>
              </a:spcBef>
              <a:spcAft>
                <a:spcPct val="0"/>
              </a:spcAft>
              <a:buClrTx/>
              <a:buSzTx/>
              <a:buFontTx/>
              <a:buNone/>
              <a:tabLst/>
            </a:pPr>
            <a:endParaRPr lang="en-US" sz="1100" dirty="0">
              <a:solidFill>
                <a:schemeClr val="tx1">
                  <a:lumMod val="75000"/>
                  <a:lumOff val="25000"/>
                </a:schemeClr>
              </a:solidFill>
              <a:latin typeface="Helvetica Neue"/>
            </a:endParaRPr>
          </a:p>
          <a:p>
            <a:pPr marL="0" marR="0" indent="0" algn="l" defTabSz="914400" rtl="0" eaLnBrk="0" fontAlgn="base" latinLnBrk="0" hangingPunct="0">
              <a:lnSpc>
                <a:spcPct val="100000"/>
              </a:lnSpc>
              <a:spcBef>
                <a:spcPct val="0"/>
              </a:spcBef>
              <a:spcAft>
                <a:spcPct val="0"/>
              </a:spcAft>
              <a:buClrTx/>
              <a:buSzTx/>
              <a:buFontTx/>
              <a:buNone/>
              <a:tabLst/>
            </a:pPr>
            <a:r>
              <a:rPr lang="en-US" sz="1100" dirty="0">
                <a:solidFill>
                  <a:schemeClr val="tx1">
                    <a:lumMod val="75000"/>
                    <a:lumOff val="25000"/>
                  </a:schemeClr>
                </a:solidFill>
                <a:latin typeface="Helvetica Neue"/>
              </a:rPr>
              <a:t>The short needle </a:t>
            </a:r>
            <a:r>
              <a:rPr lang="en-US" sz="1100" b="1" dirty="0">
                <a:solidFill>
                  <a:schemeClr val="tx1">
                    <a:lumMod val="75000"/>
                    <a:lumOff val="25000"/>
                  </a:schemeClr>
                </a:solidFill>
                <a:latin typeface="Helvetica Neue"/>
              </a:rPr>
              <a:t>must NOT touch</a:t>
            </a:r>
            <a:r>
              <a:rPr lang="en-US" sz="1100" dirty="0">
                <a:solidFill>
                  <a:schemeClr val="tx1">
                    <a:lumMod val="75000"/>
                    <a:lumOff val="25000"/>
                  </a:schemeClr>
                </a:solidFill>
                <a:latin typeface="Helvetica Neue"/>
              </a:rPr>
              <a:t> the solution inside of the vial</a:t>
            </a:r>
          </a:p>
        </p:txBody>
      </p:sp>
      <p:sp>
        <p:nvSpPr>
          <p:cNvPr id="20" name="Oval 19"/>
          <p:cNvSpPr/>
          <p:nvPr/>
        </p:nvSpPr>
        <p:spPr bwMode="auto">
          <a:xfrm>
            <a:off x="2076163" y="836102"/>
            <a:ext cx="294482" cy="29448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Neue"/>
              </a:rPr>
              <a:t>1</a:t>
            </a:r>
          </a:p>
        </p:txBody>
      </p:sp>
      <p:sp>
        <p:nvSpPr>
          <p:cNvPr id="21"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040172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46</a:t>
            </a:fld>
            <a:endParaRPr lang="en-US" altLang="en-US" dirty="0"/>
          </a:p>
        </p:txBody>
      </p:sp>
      <p:sp>
        <p:nvSpPr>
          <p:cNvPr id="2" name="Title 1"/>
          <p:cNvSpPr>
            <a:spLocks noGrp="1"/>
          </p:cNvSpPr>
          <p:nvPr>
            <p:ph type="title"/>
          </p:nvPr>
        </p:nvSpPr>
        <p:spPr>
          <a:prstGeom prst="rect">
            <a:avLst/>
          </a:prstGeom>
        </p:spPr>
        <p:txBody>
          <a:bodyPr/>
          <a:lstStyle/>
          <a:p>
            <a:r>
              <a:rPr lang="en-US" dirty="0"/>
              <a:t>Completing the infusion</a:t>
            </a:r>
            <a:r>
              <a:rPr lang="en-US" baseline="30000" dirty="0"/>
              <a:t>1</a:t>
            </a:r>
            <a:endParaRPr lang="en-US" dirty="0"/>
          </a:p>
        </p:txBody>
      </p:sp>
      <p:sp>
        <p:nvSpPr>
          <p:cNvPr id="21"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22" name="Content Placeholder 2"/>
          <p:cNvSpPr>
            <a:spLocks noGrp="1"/>
          </p:cNvSpPr>
          <p:nvPr>
            <p:ph idx="1"/>
          </p:nvPr>
        </p:nvSpPr>
        <p:spPr>
          <a:xfrm>
            <a:off x="234775" y="1472960"/>
            <a:ext cx="8528225" cy="4329212"/>
          </a:xfrm>
        </p:spPr>
        <p:txBody>
          <a:bodyPr/>
          <a:lstStyle/>
          <a:p>
            <a:r>
              <a:rPr lang="en-US" dirty="0"/>
              <a:t>Disconnect the vial from the long needle line and clamp the saline line once the level of radioactivity is stable for at least 5 minutes</a:t>
            </a:r>
          </a:p>
          <a:p>
            <a:endParaRPr lang="en-US" dirty="0"/>
          </a:p>
          <a:p>
            <a:endParaRPr lang="en-US" dirty="0"/>
          </a:p>
          <a:p>
            <a:r>
              <a:rPr lang="en-US" dirty="0"/>
              <a:t>Follow the infusion with an intravenous flush of 25 mL of 0.9% sterile sodium chloride</a:t>
            </a:r>
          </a:p>
          <a:p>
            <a:endParaRPr lang="en-US" dirty="0"/>
          </a:p>
          <a:p>
            <a:endParaRPr lang="en-US" dirty="0"/>
          </a:p>
          <a:p>
            <a:r>
              <a:rPr lang="en-US" dirty="0"/>
              <a:t>Dispose of any unused medicinal product or waste material in accordance with local and federal laws</a:t>
            </a:r>
          </a:p>
          <a:p>
            <a:endParaRPr lang="en-US" dirty="0"/>
          </a:p>
          <a:p>
            <a:endParaRPr lang="en-US" dirty="0"/>
          </a:p>
          <a:p>
            <a:r>
              <a:rPr lang="en-US" dirty="0"/>
              <a:t>Patients should be discharged only when radiation </a:t>
            </a:r>
            <a:br>
              <a:rPr lang="en-US" dirty="0"/>
            </a:br>
            <a:r>
              <a:rPr lang="en-US" dirty="0"/>
              <a:t>exposure to third parties does not exceed regulatory</a:t>
            </a:r>
            <a:br>
              <a:rPr lang="en-US" dirty="0"/>
            </a:br>
            <a:r>
              <a:rPr lang="en-US" dirty="0"/>
              <a:t>threshold; usually 5 </a:t>
            </a:r>
            <a:r>
              <a:rPr lang="en-US" dirty="0" err="1"/>
              <a:t>mSv</a:t>
            </a:r>
            <a:r>
              <a:rPr lang="en-US" dirty="0"/>
              <a:t> (0.5 rem)</a:t>
            </a:r>
          </a:p>
          <a:p>
            <a:endParaRPr lang="en-US" dirty="0"/>
          </a:p>
        </p:txBody>
      </p:sp>
      <p:sp>
        <p:nvSpPr>
          <p:cNvPr id="23" name="Oval 22">
            <a:extLst/>
          </p:cNvPr>
          <p:cNvSpPr>
            <a:spLocks noChangeAspect="1"/>
          </p:cNvSpPr>
          <p:nvPr/>
        </p:nvSpPr>
        <p:spPr bwMode="auto">
          <a:xfrm>
            <a:off x="234777" y="1472960"/>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a:ln>
                  <a:noFill/>
                </a:ln>
                <a:solidFill>
                  <a:schemeClr val="accent1"/>
                </a:solidFill>
                <a:effectLst/>
                <a:latin typeface="Helvetica Neue"/>
              </a:rPr>
              <a:t>1</a:t>
            </a:r>
            <a:endParaRPr kumimoji="0" lang="en-US" sz="1600" i="0" u="none" strike="noStrike" cap="none" normalizeH="0" baseline="0" dirty="0">
              <a:ln>
                <a:noFill/>
              </a:ln>
              <a:solidFill>
                <a:schemeClr val="accent1"/>
              </a:solidFill>
              <a:effectLst/>
              <a:latin typeface="Helvetica Neue"/>
            </a:endParaRPr>
          </a:p>
        </p:txBody>
      </p:sp>
      <p:sp>
        <p:nvSpPr>
          <p:cNvPr id="24" name="Oval 23">
            <a:extLst/>
          </p:cNvPr>
          <p:cNvSpPr>
            <a:spLocks noChangeAspect="1"/>
          </p:cNvSpPr>
          <p:nvPr/>
        </p:nvSpPr>
        <p:spPr bwMode="auto">
          <a:xfrm>
            <a:off x="234777" y="2465364"/>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solidFill>
                  <a:schemeClr val="accent1"/>
                </a:solidFill>
                <a:latin typeface="Helvetica Neue"/>
              </a:rPr>
              <a:t>2</a:t>
            </a:r>
            <a:endParaRPr kumimoji="0" lang="en-US" sz="1600" i="0" u="none" strike="noStrike" cap="none" normalizeH="0" baseline="0" dirty="0">
              <a:ln>
                <a:noFill/>
              </a:ln>
              <a:solidFill>
                <a:schemeClr val="accent1"/>
              </a:solidFill>
              <a:effectLst/>
              <a:latin typeface="Helvetica Neue"/>
            </a:endParaRPr>
          </a:p>
        </p:txBody>
      </p:sp>
      <p:sp>
        <p:nvSpPr>
          <p:cNvPr id="25" name="Oval 24">
            <a:extLst/>
          </p:cNvPr>
          <p:cNvSpPr>
            <a:spLocks noChangeAspect="1"/>
          </p:cNvSpPr>
          <p:nvPr/>
        </p:nvSpPr>
        <p:spPr bwMode="auto">
          <a:xfrm>
            <a:off x="233788" y="3252759"/>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solidFill>
                  <a:schemeClr val="accent1"/>
                </a:solidFill>
                <a:latin typeface="Helvetica Neue"/>
              </a:rPr>
              <a:t>3</a:t>
            </a:r>
            <a:endParaRPr kumimoji="0" lang="en-US" sz="1600" i="0" u="none" strike="noStrike" cap="none" normalizeH="0" baseline="0" dirty="0">
              <a:ln>
                <a:noFill/>
              </a:ln>
              <a:solidFill>
                <a:schemeClr val="accent1"/>
              </a:solidFill>
              <a:effectLst/>
              <a:latin typeface="Helvetica Neue"/>
            </a:endParaRPr>
          </a:p>
        </p:txBody>
      </p:sp>
      <p:sp>
        <p:nvSpPr>
          <p:cNvPr id="26" name="Oval 25">
            <a:extLst/>
          </p:cNvPr>
          <p:cNvSpPr>
            <a:spLocks noChangeAspect="1"/>
          </p:cNvSpPr>
          <p:nvPr/>
        </p:nvSpPr>
        <p:spPr bwMode="auto">
          <a:xfrm>
            <a:off x="233787" y="4040154"/>
            <a:ext cx="301265" cy="301265"/>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a:solidFill>
                  <a:schemeClr val="accent1"/>
                </a:solidFill>
                <a:latin typeface="Helvetica Neue"/>
              </a:rPr>
              <a:t>4</a:t>
            </a:r>
            <a:endParaRPr kumimoji="0" lang="en-US" sz="1600" i="0" u="none" strike="noStrike" cap="none" normalizeH="0" baseline="0" dirty="0">
              <a:ln>
                <a:noFill/>
              </a:ln>
              <a:solidFill>
                <a:schemeClr val="accent1"/>
              </a:solidFill>
              <a:effectLst/>
              <a:latin typeface="Helvetica Neue"/>
            </a:endParaRPr>
          </a:p>
        </p:txBody>
      </p:sp>
      <p:pic>
        <p:nvPicPr>
          <p:cNvPr id="4" name="Picture 3"/>
          <p:cNvPicPr>
            <a:picLocks noChangeAspect="1"/>
          </p:cNvPicPr>
          <p:nvPr/>
        </p:nvPicPr>
        <p:blipFill>
          <a:blip r:embed="rId3"/>
          <a:stretch>
            <a:fillRect/>
          </a:stretch>
        </p:blipFill>
        <p:spPr>
          <a:xfrm>
            <a:off x="5422900" y="3834223"/>
            <a:ext cx="3098800" cy="1760639"/>
          </a:xfrm>
          <a:prstGeom prst="rect">
            <a:avLst/>
          </a:prstGeom>
          <a:ln>
            <a:solidFill>
              <a:schemeClr val="accent1"/>
            </a:solidFill>
          </a:ln>
        </p:spPr>
      </p:pic>
    </p:spTree>
    <p:extLst>
      <p:ext uri="{BB962C8B-B14F-4D97-AF65-F5344CB8AC3E}">
        <p14:creationId xmlns:p14="http://schemas.microsoft.com/office/powerpoint/2010/main" val="1111636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1306860" y="2000467"/>
            <a:ext cx="471934" cy="875109"/>
          </a:xfrm>
          <a:custGeom>
            <a:avLst/>
            <a:gdLst/>
            <a:ahLst/>
            <a:cxnLst/>
            <a:rect l="l" t="t" r="r" b="b"/>
            <a:pathLst>
              <a:path w="671194" h="1244600">
                <a:moveTo>
                  <a:pt x="347446" y="0"/>
                </a:moveTo>
                <a:lnTo>
                  <a:pt x="389563" y="27692"/>
                </a:lnTo>
                <a:lnTo>
                  <a:pt x="429097" y="58040"/>
                </a:lnTo>
                <a:lnTo>
                  <a:pt x="465963" y="90892"/>
                </a:lnTo>
                <a:lnTo>
                  <a:pt x="500074" y="126095"/>
                </a:lnTo>
                <a:lnTo>
                  <a:pt x="531344" y="163496"/>
                </a:lnTo>
                <a:lnTo>
                  <a:pt x="559688" y="202943"/>
                </a:lnTo>
                <a:lnTo>
                  <a:pt x="585019" y="244284"/>
                </a:lnTo>
                <a:lnTo>
                  <a:pt x="607251" y="287366"/>
                </a:lnTo>
                <a:lnTo>
                  <a:pt x="626299" y="332036"/>
                </a:lnTo>
                <a:lnTo>
                  <a:pt x="642077" y="378142"/>
                </a:lnTo>
                <a:lnTo>
                  <a:pt x="654498" y="425531"/>
                </a:lnTo>
                <a:lnTo>
                  <a:pt x="663477" y="474051"/>
                </a:lnTo>
                <a:lnTo>
                  <a:pt x="668927" y="523550"/>
                </a:lnTo>
                <a:lnTo>
                  <a:pt x="670763" y="573874"/>
                </a:lnTo>
                <a:lnTo>
                  <a:pt x="669075" y="621705"/>
                </a:lnTo>
                <a:lnTo>
                  <a:pt x="664089" y="668640"/>
                </a:lnTo>
                <a:lnTo>
                  <a:pt x="655920" y="714564"/>
                </a:lnTo>
                <a:lnTo>
                  <a:pt x="644680" y="759362"/>
                </a:lnTo>
                <a:lnTo>
                  <a:pt x="630485" y="802921"/>
                </a:lnTo>
                <a:lnTo>
                  <a:pt x="613449" y="845125"/>
                </a:lnTo>
                <a:lnTo>
                  <a:pt x="593686" y="885862"/>
                </a:lnTo>
                <a:lnTo>
                  <a:pt x="571311" y="925015"/>
                </a:lnTo>
                <a:lnTo>
                  <a:pt x="546439" y="962471"/>
                </a:lnTo>
                <a:lnTo>
                  <a:pt x="519182" y="998116"/>
                </a:lnTo>
                <a:lnTo>
                  <a:pt x="489657" y="1031835"/>
                </a:lnTo>
                <a:lnTo>
                  <a:pt x="457977" y="1063514"/>
                </a:lnTo>
                <a:lnTo>
                  <a:pt x="424257" y="1093038"/>
                </a:lnTo>
                <a:lnTo>
                  <a:pt x="388611" y="1120293"/>
                </a:lnTo>
                <a:lnTo>
                  <a:pt x="351153" y="1145165"/>
                </a:lnTo>
                <a:lnTo>
                  <a:pt x="311998" y="1167539"/>
                </a:lnTo>
                <a:lnTo>
                  <a:pt x="271260" y="1187301"/>
                </a:lnTo>
                <a:lnTo>
                  <a:pt x="229054" y="1204336"/>
                </a:lnTo>
                <a:lnTo>
                  <a:pt x="185494" y="1218530"/>
                </a:lnTo>
                <a:lnTo>
                  <a:pt x="140694" y="1229770"/>
                </a:lnTo>
                <a:lnTo>
                  <a:pt x="94768" y="1237939"/>
                </a:lnTo>
                <a:lnTo>
                  <a:pt x="47832" y="1242925"/>
                </a:lnTo>
                <a:lnTo>
                  <a:pt x="0" y="1244612"/>
                </a:lnTo>
                <a:lnTo>
                  <a:pt x="0" y="1071283"/>
                </a:lnTo>
                <a:lnTo>
                  <a:pt x="47836" y="1069001"/>
                </a:lnTo>
                <a:lnTo>
                  <a:pt x="94402" y="1062297"/>
                </a:lnTo>
                <a:lnTo>
                  <a:pt x="139485" y="1051380"/>
                </a:lnTo>
                <a:lnTo>
                  <a:pt x="182877" y="1036461"/>
                </a:lnTo>
                <a:lnTo>
                  <a:pt x="224367" y="1017749"/>
                </a:lnTo>
                <a:lnTo>
                  <a:pt x="263745" y="995454"/>
                </a:lnTo>
                <a:lnTo>
                  <a:pt x="300801" y="969788"/>
                </a:lnTo>
                <a:lnTo>
                  <a:pt x="335325" y="940959"/>
                </a:lnTo>
                <a:lnTo>
                  <a:pt x="367107" y="909178"/>
                </a:lnTo>
                <a:lnTo>
                  <a:pt x="395937" y="874656"/>
                </a:lnTo>
                <a:lnTo>
                  <a:pt x="421604" y="837602"/>
                </a:lnTo>
                <a:lnTo>
                  <a:pt x="443898" y="798226"/>
                </a:lnTo>
                <a:lnTo>
                  <a:pt x="462611" y="756738"/>
                </a:lnTo>
                <a:lnTo>
                  <a:pt x="477530" y="713349"/>
                </a:lnTo>
                <a:lnTo>
                  <a:pt x="488447" y="668269"/>
                </a:lnTo>
                <a:lnTo>
                  <a:pt x="495152" y="621707"/>
                </a:lnTo>
                <a:lnTo>
                  <a:pt x="497433" y="573874"/>
                </a:lnTo>
                <a:lnTo>
                  <a:pt x="495231" y="526471"/>
                </a:lnTo>
                <a:lnTo>
                  <a:pt x="488714" y="480110"/>
                </a:lnTo>
                <a:lnTo>
                  <a:pt x="478012" y="435024"/>
                </a:lnTo>
                <a:lnTo>
                  <a:pt x="463258" y="391447"/>
                </a:lnTo>
                <a:lnTo>
                  <a:pt x="444583" y="349611"/>
                </a:lnTo>
                <a:lnTo>
                  <a:pt x="422118" y="309749"/>
                </a:lnTo>
                <a:lnTo>
                  <a:pt x="395995" y="272094"/>
                </a:lnTo>
                <a:lnTo>
                  <a:pt x="366346" y="236880"/>
                </a:lnTo>
                <a:lnTo>
                  <a:pt x="333302" y="204339"/>
                </a:lnTo>
                <a:lnTo>
                  <a:pt x="296994" y="174704"/>
                </a:lnTo>
                <a:lnTo>
                  <a:pt x="257556" y="148209"/>
                </a:lnTo>
                <a:lnTo>
                  <a:pt x="347446" y="0"/>
                </a:lnTo>
                <a:close/>
              </a:path>
            </a:pathLst>
          </a:custGeom>
          <a:ln w="19265">
            <a:solidFill>
              <a:srgbClr val="FFFFFF"/>
            </a:solidFill>
          </a:ln>
        </p:spPr>
        <p:txBody>
          <a:bodyPr wrap="square" lIns="0" tIns="0" rIns="0" bIns="0" rtlCol="0"/>
          <a:lstStyle/>
          <a:p>
            <a:endParaRPr sz="1266" dirty="0"/>
          </a:p>
        </p:txBody>
      </p:sp>
      <p:sp>
        <p:nvSpPr>
          <p:cNvPr id="99"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47</a:t>
            </a:fld>
            <a:endParaRPr lang="en-US" altLang="en-US" dirty="0"/>
          </a:p>
        </p:txBody>
      </p:sp>
      <p:sp>
        <p:nvSpPr>
          <p:cNvPr id="2" name="Title 1"/>
          <p:cNvSpPr>
            <a:spLocks noGrp="1"/>
          </p:cNvSpPr>
          <p:nvPr>
            <p:ph type="title"/>
          </p:nvPr>
        </p:nvSpPr>
        <p:spPr>
          <a:prstGeom prst="rect">
            <a:avLst/>
          </a:prstGeom>
        </p:spPr>
        <p:txBody>
          <a:bodyPr/>
          <a:lstStyle/>
          <a:p>
            <a:r>
              <a:rPr lang="en-US" dirty="0"/>
              <a:t>General 24-hour patient treatment </a:t>
            </a:r>
            <a:br>
              <a:rPr lang="en-US" dirty="0"/>
            </a:br>
            <a:r>
              <a:rPr lang="en-US" dirty="0"/>
              <a:t>timeline</a:t>
            </a:r>
          </a:p>
        </p:txBody>
      </p:sp>
      <p:graphicFrame>
        <p:nvGraphicFramePr>
          <p:cNvPr id="9" name="Table 8"/>
          <p:cNvGraphicFramePr>
            <a:graphicFrameLocks noGrp="1"/>
          </p:cNvGraphicFramePr>
          <p:nvPr>
            <p:extLst>
              <p:ext uri="{D42A27DB-BD31-4B8C-83A1-F6EECF244321}">
                <p14:modId xmlns:p14="http://schemas.microsoft.com/office/powerpoint/2010/main" val="2776927252"/>
              </p:ext>
            </p:extLst>
          </p:nvPr>
        </p:nvGraphicFramePr>
        <p:xfrm>
          <a:off x="827902" y="1328336"/>
          <a:ext cx="7757233" cy="4185390"/>
        </p:xfrm>
        <a:graphic>
          <a:graphicData uri="http://schemas.openxmlformats.org/drawingml/2006/table">
            <a:tbl>
              <a:tblPr firstRow="1" bandRow="1">
                <a:tableStyleId>{5C22544A-7EE6-4342-B048-85BDC9FD1C3A}</a:tableStyleId>
              </a:tblPr>
              <a:tblGrid>
                <a:gridCol w="1578644">
                  <a:extLst>
                    <a:ext uri="{9D8B030D-6E8A-4147-A177-3AD203B41FA5}">
                      <a16:colId xmlns:a16="http://schemas.microsoft.com/office/drawing/2014/main" val="717182832"/>
                    </a:ext>
                  </a:extLst>
                </a:gridCol>
                <a:gridCol w="4139984">
                  <a:extLst>
                    <a:ext uri="{9D8B030D-6E8A-4147-A177-3AD203B41FA5}">
                      <a16:colId xmlns:a16="http://schemas.microsoft.com/office/drawing/2014/main" val="3962800183"/>
                    </a:ext>
                  </a:extLst>
                </a:gridCol>
                <a:gridCol w="2038605">
                  <a:extLst>
                    <a:ext uri="{9D8B030D-6E8A-4147-A177-3AD203B41FA5}">
                      <a16:colId xmlns:a16="http://schemas.microsoft.com/office/drawing/2014/main" val="3633259903"/>
                    </a:ext>
                  </a:extLst>
                </a:gridCol>
              </a:tblGrid>
              <a:tr h="279590">
                <a:tc>
                  <a:txBody>
                    <a:bodyPr/>
                    <a:lstStyle/>
                    <a:p>
                      <a:pPr algn="ctr"/>
                      <a:r>
                        <a:rPr lang="en-US" sz="1400" dirty="0"/>
                        <a:t>Time</a:t>
                      </a:r>
                    </a:p>
                  </a:txBody>
                  <a:tcPr/>
                </a:tc>
                <a:tc>
                  <a:txBody>
                    <a:bodyPr/>
                    <a:lstStyle/>
                    <a:p>
                      <a:pPr algn="ctr"/>
                      <a:r>
                        <a:rPr lang="en-US" sz="1400" dirty="0"/>
                        <a:t>Task</a:t>
                      </a:r>
                    </a:p>
                  </a:txBody>
                  <a:tcPr/>
                </a:tc>
                <a:tc>
                  <a:txBody>
                    <a:bodyPr/>
                    <a:lstStyle/>
                    <a:p>
                      <a:pPr algn="ctr"/>
                      <a:r>
                        <a:rPr lang="en-US" sz="1400" dirty="0"/>
                        <a:t>Responsible Party</a:t>
                      </a:r>
                    </a:p>
                  </a:txBody>
                  <a:tcPr/>
                </a:tc>
                <a:extLst>
                  <a:ext uri="{0D108BD9-81ED-4DB2-BD59-A6C34878D82A}">
                    <a16:rowId xmlns:a16="http://schemas.microsoft.com/office/drawing/2014/main" val="2160426771"/>
                  </a:ext>
                </a:extLst>
              </a:tr>
              <a:tr h="257857">
                <a:tc>
                  <a:txBody>
                    <a:bodyPr/>
                    <a:lstStyle/>
                    <a:p>
                      <a:pPr algn="l"/>
                      <a:r>
                        <a:rPr lang="en-US" sz="1400" dirty="0">
                          <a:solidFill>
                            <a:schemeClr val="tx1">
                              <a:lumMod val="75000"/>
                              <a:lumOff val="25000"/>
                            </a:schemeClr>
                          </a:solidFill>
                          <a:latin typeface="Helvetica Neue"/>
                        </a:rPr>
                        <a:t>8:00 AM</a:t>
                      </a:r>
                    </a:p>
                  </a:txBody>
                  <a:tcPr anchor="ctr"/>
                </a:tc>
                <a:tc>
                  <a:txBody>
                    <a:bodyPr/>
                    <a:lstStyle/>
                    <a:p>
                      <a:pPr algn="l"/>
                      <a:r>
                        <a:rPr lang="en-US" sz="1400" dirty="0">
                          <a:solidFill>
                            <a:schemeClr val="tx1">
                              <a:lumMod val="75000"/>
                              <a:lumOff val="25000"/>
                            </a:schemeClr>
                          </a:solidFill>
                          <a:latin typeface="Helvetica Neue"/>
                        </a:rPr>
                        <a:t>Patient check in</a:t>
                      </a:r>
                      <a:r>
                        <a:rPr lang="en-US" sz="1400" baseline="0" dirty="0">
                          <a:solidFill>
                            <a:schemeClr val="tx1">
                              <a:lumMod val="75000"/>
                              <a:lumOff val="25000"/>
                            </a:schemeClr>
                          </a:solidFill>
                          <a:latin typeface="Helvetica Neue"/>
                        </a:rPr>
                        <a:t> for treatment</a:t>
                      </a:r>
                      <a:endParaRPr lang="en-US" sz="1400" dirty="0">
                        <a:solidFill>
                          <a:schemeClr val="tx1">
                            <a:lumMod val="75000"/>
                            <a:lumOff val="25000"/>
                          </a:schemeClr>
                        </a:solidFill>
                        <a:latin typeface="Helvetica Neue"/>
                      </a:endParaRPr>
                    </a:p>
                  </a:txBody>
                  <a:tcPr anchor="ctr"/>
                </a:tc>
                <a:tc>
                  <a:txBody>
                    <a:bodyPr/>
                    <a:lstStyle/>
                    <a:p>
                      <a:pPr algn="l"/>
                      <a:r>
                        <a:rPr lang="en-US" sz="1400" dirty="0">
                          <a:solidFill>
                            <a:schemeClr val="tx1">
                              <a:lumMod val="75000"/>
                              <a:lumOff val="25000"/>
                            </a:schemeClr>
                          </a:solidFill>
                          <a:latin typeface="Helvetica Neue"/>
                        </a:rPr>
                        <a:t>Nursing Staff</a:t>
                      </a:r>
                    </a:p>
                  </a:txBody>
                  <a:tcPr anchor="ctr"/>
                </a:tc>
                <a:extLst>
                  <a:ext uri="{0D108BD9-81ED-4DB2-BD59-A6C34878D82A}">
                    <a16:rowId xmlns:a16="http://schemas.microsoft.com/office/drawing/2014/main" val="2286065218"/>
                  </a:ext>
                </a:extLst>
              </a:tr>
              <a:tr h="979856">
                <a:tc>
                  <a:txBody>
                    <a:bodyPr/>
                    <a:lstStyle/>
                    <a:p>
                      <a:pPr algn="l"/>
                      <a:r>
                        <a:rPr lang="en-US" sz="1400" dirty="0">
                          <a:solidFill>
                            <a:schemeClr val="tx1">
                              <a:lumMod val="75000"/>
                              <a:lumOff val="25000"/>
                            </a:schemeClr>
                          </a:solidFill>
                          <a:latin typeface="Helvetica Neue"/>
                        </a:rPr>
                        <a:t>8:15-9:00 AM</a:t>
                      </a:r>
                    </a:p>
                  </a:txBody>
                  <a:tcPr anchor="ctr"/>
                </a:tc>
                <a:tc>
                  <a:txBody>
                    <a:bodyPr/>
                    <a:lstStyle/>
                    <a:p>
                      <a:pPr algn="l"/>
                      <a:r>
                        <a:rPr lang="en-US" sz="1400" dirty="0">
                          <a:solidFill>
                            <a:schemeClr val="tx1">
                              <a:lumMod val="75000"/>
                              <a:lumOff val="25000"/>
                            </a:schemeClr>
                          </a:solidFill>
                          <a:latin typeface="Helvetica Neue"/>
                        </a:rPr>
                        <a:t>Assessment, expectations of the day, orientation to room,  IV placement, posttreatment instructions given, and LUTATHERA</a:t>
                      </a:r>
                      <a:r>
                        <a:rPr lang="en-US" sz="1400" baseline="30000" dirty="0">
                          <a:solidFill>
                            <a:schemeClr val="tx1">
                              <a:lumMod val="75000"/>
                              <a:lumOff val="25000"/>
                            </a:schemeClr>
                          </a:solidFill>
                          <a:latin typeface="Helvetica Neue"/>
                        </a:rPr>
                        <a:t>®</a:t>
                      </a:r>
                      <a:r>
                        <a:rPr lang="en-US" sz="1400" baseline="0" dirty="0">
                          <a:solidFill>
                            <a:schemeClr val="tx1">
                              <a:lumMod val="75000"/>
                              <a:lumOff val="25000"/>
                            </a:schemeClr>
                          </a:solidFill>
                          <a:latin typeface="Helvetica Neue"/>
                        </a:rPr>
                        <a:t> (lutetium Lu 177 dotatate)</a:t>
                      </a:r>
                      <a:r>
                        <a:rPr lang="en-US" sz="1400" dirty="0">
                          <a:solidFill>
                            <a:schemeClr val="tx1">
                              <a:lumMod val="75000"/>
                              <a:lumOff val="25000"/>
                            </a:schemeClr>
                          </a:solidFill>
                          <a:latin typeface="Helvetica Neue"/>
                        </a:rPr>
                        <a:t> and medication prep</a:t>
                      </a:r>
                    </a:p>
                  </a:txBody>
                  <a:tcPr anchor="ctr"/>
                </a:tc>
                <a:tc>
                  <a:txBody>
                    <a:bodyPr/>
                    <a:lstStyle/>
                    <a:p>
                      <a:pPr algn="l"/>
                      <a:r>
                        <a:rPr lang="en-US" sz="1400" dirty="0">
                          <a:solidFill>
                            <a:schemeClr val="tx1">
                              <a:lumMod val="75000"/>
                              <a:lumOff val="25000"/>
                            </a:schemeClr>
                          </a:solidFill>
                          <a:latin typeface="Helvetica Neue"/>
                        </a:rPr>
                        <a:t>Nursing Staff</a:t>
                      </a:r>
                    </a:p>
                  </a:txBody>
                  <a:tcPr anchor="ctr"/>
                </a:tc>
                <a:extLst>
                  <a:ext uri="{0D108BD9-81ED-4DB2-BD59-A6C34878D82A}">
                    <a16:rowId xmlns:a16="http://schemas.microsoft.com/office/drawing/2014/main" val="1142017656"/>
                  </a:ext>
                </a:extLst>
              </a:tr>
              <a:tr h="438357">
                <a:tc>
                  <a:txBody>
                    <a:bodyPr/>
                    <a:lstStyle/>
                    <a:p>
                      <a:pPr algn="l"/>
                      <a:r>
                        <a:rPr lang="en-US" sz="1400" dirty="0">
                          <a:solidFill>
                            <a:schemeClr val="tx1">
                              <a:lumMod val="75000"/>
                              <a:lumOff val="25000"/>
                            </a:schemeClr>
                          </a:solidFill>
                          <a:latin typeface="Helvetica Neue"/>
                        </a:rPr>
                        <a:t>9:00-9:45 AM</a:t>
                      </a:r>
                    </a:p>
                  </a:txBody>
                  <a:tcPr anchor="ctr"/>
                </a:tc>
                <a:tc>
                  <a:txBody>
                    <a:bodyPr/>
                    <a:lstStyle/>
                    <a:p>
                      <a:pPr algn="l"/>
                      <a:r>
                        <a:rPr lang="en-US" sz="1400" dirty="0">
                          <a:solidFill>
                            <a:schemeClr val="tx1">
                              <a:lumMod val="75000"/>
                              <a:lumOff val="25000"/>
                            </a:schemeClr>
                          </a:solidFill>
                          <a:latin typeface="Helvetica Neue"/>
                        </a:rPr>
                        <a:t>Antiemetic</a:t>
                      </a:r>
                      <a:r>
                        <a:rPr lang="en-US" sz="1400" baseline="0" dirty="0">
                          <a:solidFill>
                            <a:schemeClr val="tx1">
                              <a:lumMod val="75000"/>
                              <a:lumOff val="25000"/>
                            </a:schemeClr>
                          </a:solidFill>
                          <a:latin typeface="Helvetica Neue"/>
                        </a:rPr>
                        <a:t> administration and start of amino acids infusion</a:t>
                      </a:r>
                      <a:endParaRPr lang="en-US" sz="1400" dirty="0">
                        <a:solidFill>
                          <a:schemeClr val="tx1">
                            <a:lumMod val="75000"/>
                            <a:lumOff val="25000"/>
                          </a:schemeClr>
                        </a:solidFill>
                        <a:latin typeface="Helvetica Neue"/>
                      </a:endParaRPr>
                    </a:p>
                  </a:txBody>
                  <a:tcPr anchor="ctr"/>
                </a:tc>
                <a:tc>
                  <a:txBody>
                    <a:bodyPr/>
                    <a:lstStyle/>
                    <a:p>
                      <a:pPr algn="l"/>
                      <a:r>
                        <a:rPr lang="en-US" sz="1400" dirty="0">
                          <a:solidFill>
                            <a:schemeClr val="tx1">
                              <a:lumMod val="75000"/>
                              <a:lumOff val="25000"/>
                            </a:schemeClr>
                          </a:solidFill>
                          <a:latin typeface="Helvetica Neue"/>
                        </a:rPr>
                        <a:t>Nursing Staff</a:t>
                      </a:r>
                    </a:p>
                  </a:txBody>
                  <a:tcPr anchor="ctr"/>
                </a:tc>
                <a:extLst>
                  <a:ext uri="{0D108BD9-81ED-4DB2-BD59-A6C34878D82A}">
                    <a16:rowId xmlns:a16="http://schemas.microsoft.com/office/drawing/2014/main" val="1711204581"/>
                  </a:ext>
                </a:extLst>
              </a:tr>
              <a:tr h="438357">
                <a:tc>
                  <a:txBody>
                    <a:bodyPr/>
                    <a:lstStyle/>
                    <a:p>
                      <a:pPr algn="l"/>
                      <a:r>
                        <a:rPr lang="en-US" sz="1400" dirty="0">
                          <a:solidFill>
                            <a:schemeClr val="tx1">
                              <a:lumMod val="75000"/>
                              <a:lumOff val="25000"/>
                            </a:schemeClr>
                          </a:solidFill>
                          <a:latin typeface="Helvetica Neue"/>
                        </a:rPr>
                        <a:t>10:15 AM</a:t>
                      </a:r>
                    </a:p>
                  </a:txBody>
                  <a:tcPr anchor="ctr"/>
                </a:tc>
                <a:tc>
                  <a:txBody>
                    <a:bodyPr/>
                    <a:lstStyle/>
                    <a:p>
                      <a:pPr algn="l"/>
                      <a:r>
                        <a:rPr lang="en-US" sz="1400" dirty="0">
                          <a:solidFill>
                            <a:schemeClr val="tx1">
                              <a:lumMod val="75000"/>
                              <a:lumOff val="25000"/>
                            </a:schemeClr>
                          </a:solidFill>
                          <a:latin typeface="Helvetica Neue"/>
                        </a:rPr>
                        <a:t>Prep for LUTATHERA</a:t>
                      </a:r>
                      <a:r>
                        <a:rPr lang="en-US" sz="1400" baseline="30000" dirty="0">
                          <a:solidFill>
                            <a:schemeClr val="tx1">
                              <a:lumMod val="75000"/>
                              <a:lumOff val="25000"/>
                            </a:schemeClr>
                          </a:solidFill>
                          <a:latin typeface="Helvetica Neue"/>
                        </a:rPr>
                        <a:t>® </a:t>
                      </a:r>
                      <a:r>
                        <a:rPr lang="en-US" sz="1400" baseline="0" dirty="0">
                          <a:solidFill>
                            <a:schemeClr val="tx1">
                              <a:lumMod val="75000"/>
                              <a:lumOff val="25000"/>
                            </a:schemeClr>
                          </a:solidFill>
                          <a:latin typeface="Helvetica Neue"/>
                        </a:rPr>
                        <a:t>(void, positioning, time out, and monitoring)</a:t>
                      </a:r>
                      <a:endParaRPr lang="en-US" sz="1400" dirty="0">
                        <a:solidFill>
                          <a:schemeClr val="tx1">
                            <a:lumMod val="75000"/>
                            <a:lumOff val="25000"/>
                          </a:schemeClr>
                        </a:solidFill>
                        <a:latin typeface="Helvetica Neue"/>
                      </a:endParaRPr>
                    </a:p>
                  </a:txBody>
                  <a:tcPr anchor="ctr"/>
                </a:tc>
                <a:tc>
                  <a:txBody>
                    <a:bodyPr/>
                    <a:lstStyle/>
                    <a:p>
                      <a:pPr algn="l"/>
                      <a:r>
                        <a:rPr lang="en-US" sz="1400" dirty="0">
                          <a:solidFill>
                            <a:schemeClr val="tx1">
                              <a:lumMod val="75000"/>
                              <a:lumOff val="25000"/>
                            </a:schemeClr>
                          </a:solidFill>
                          <a:latin typeface="Helvetica Neue"/>
                        </a:rPr>
                        <a:t>Nuclear Medicine/</a:t>
                      </a:r>
                      <a:br>
                        <a:rPr lang="en-US" sz="1400" dirty="0">
                          <a:solidFill>
                            <a:schemeClr val="tx1">
                              <a:lumMod val="75000"/>
                              <a:lumOff val="25000"/>
                            </a:schemeClr>
                          </a:solidFill>
                          <a:latin typeface="Helvetica Neue"/>
                        </a:rPr>
                      </a:br>
                      <a:r>
                        <a:rPr lang="en-US" sz="1400" dirty="0">
                          <a:solidFill>
                            <a:schemeClr val="tx1">
                              <a:lumMod val="75000"/>
                              <a:lumOff val="25000"/>
                            </a:schemeClr>
                          </a:solidFill>
                          <a:latin typeface="Helvetica Neue"/>
                        </a:rPr>
                        <a:t>Radiation Oncology</a:t>
                      </a:r>
                    </a:p>
                  </a:txBody>
                  <a:tcPr anchor="ctr"/>
                </a:tc>
                <a:extLst>
                  <a:ext uri="{0D108BD9-81ED-4DB2-BD59-A6C34878D82A}">
                    <a16:rowId xmlns:a16="http://schemas.microsoft.com/office/drawing/2014/main" val="1062013209"/>
                  </a:ext>
                </a:extLst>
              </a:tr>
              <a:tr h="438357">
                <a:tc>
                  <a:txBody>
                    <a:bodyPr/>
                    <a:lstStyle/>
                    <a:p>
                      <a:pPr algn="l"/>
                      <a:r>
                        <a:rPr lang="en-US" sz="1400" dirty="0">
                          <a:solidFill>
                            <a:schemeClr val="tx1">
                              <a:lumMod val="75000"/>
                              <a:lumOff val="25000"/>
                            </a:schemeClr>
                          </a:solidFill>
                          <a:latin typeface="Helvetica Neue"/>
                        </a:rPr>
                        <a:t>11:00-11:15 AM</a:t>
                      </a:r>
                    </a:p>
                  </a:txBody>
                  <a:tcPr anchor="ctr"/>
                </a:tc>
                <a:tc>
                  <a:txBody>
                    <a:bodyPr/>
                    <a:lstStyle/>
                    <a:p>
                      <a:pPr algn="l"/>
                      <a:r>
                        <a:rPr lang="en-US" sz="1400" dirty="0">
                          <a:solidFill>
                            <a:schemeClr val="tx1">
                              <a:lumMod val="75000"/>
                              <a:lumOff val="25000"/>
                            </a:schemeClr>
                          </a:solidFill>
                          <a:latin typeface="Helvetica Neue"/>
                        </a:rPr>
                        <a:t>Completion</a:t>
                      </a:r>
                      <a:r>
                        <a:rPr lang="en-US" sz="1400" baseline="0" dirty="0">
                          <a:solidFill>
                            <a:schemeClr val="tx1">
                              <a:lumMod val="75000"/>
                              <a:lumOff val="25000"/>
                            </a:schemeClr>
                          </a:solidFill>
                          <a:latin typeface="Helvetica Neue"/>
                        </a:rPr>
                        <a:t> </a:t>
                      </a:r>
                      <a:r>
                        <a:rPr lang="en-US" sz="1400" dirty="0">
                          <a:solidFill>
                            <a:schemeClr val="tx1">
                              <a:lumMod val="75000"/>
                              <a:lumOff val="25000"/>
                            </a:schemeClr>
                          </a:solidFill>
                          <a:latin typeface="Helvetica Neue"/>
                        </a:rPr>
                        <a:t>of LUTATHERA</a:t>
                      </a:r>
                      <a:r>
                        <a:rPr lang="en-US" sz="1400" baseline="30000" dirty="0">
                          <a:solidFill>
                            <a:schemeClr val="tx1">
                              <a:lumMod val="75000"/>
                              <a:lumOff val="25000"/>
                            </a:schemeClr>
                          </a:solidFill>
                          <a:latin typeface="Helvetica Neue"/>
                        </a:rPr>
                        <a:t>® </a:t>
                      </a:r>
                      <a:r>
                        <a:rPr lang="en-US" sz="1400" dirty="0">
                          <a:solidFill>
                            <a:schemeClr val="tx1">
                              <a:lumMod val="75000"/>
                              <a:lumOff val="25000"/>
                            </a:schemeClr>
                          </a:solidFill>
                          <a:latin typeface="Helvetica Neue"/>
                        </a:rPr>
                        <a:t>and</a:t>
                      </a:r>
                      <a:r>
                        <a:rPr lang="en-US" sz="1400" baseline="0" dirty="0">
                          <a:solidFill>
                            <a:schemeClr val="tx1">
                              <a:lumMod val="75000"/>
                              <a:lumOff val="25000"/>
                            </a:schemeClr>
                          </a:solidFill>
                          <a:latin typeface="Helvetica Neue"/>
                        </a:rPr>
                        <a:t> flush</a:t>
                      </a:r>
                      <a:endParaRPr lang="en-US" sz="1400" dirty="0">
                        <a:solidFill>
                          <a:schemeClr val="tx1">
                            <a:lumMod val="75000"/>
                            <a:lumOff val="25000"/>
                          </a:schemeClr>
                        </a:solidFill>
                        <a:latin typeface="Helvetica Neue"/>
                      </a:endParaRPr>
                    </a:p>
                  </a:txBody>
                  <a:tcPr anchor="ctr"/>
                </a:tc>
                <a:tc>
                  <a:txBody>
                    <a:bodyPr/>
                    <a:lstStyle/>
                    <a:p>
                      <a:pPr algn="l"/>
                      <a:r>
                        <a:rPr lang="en-US" sz="1400" dirty="0">
                          <a:solidFill>
                            <a:schemeClr val="tx1">
                              <a:lumMod val="75000"/>
                              <a:lumOff val="25000"/>
                            </a:schemeClr>
                          </a:solidFill>
                          <a:latin typeface="Helvetica Neue"/>
                        </a:rPr>
                        <a:t>Nuclear Medicine/</a:t>
                      </a:r>
                      <a:br>
                        <a:rPr lang="en-US" sz="1400" dirty="0">
                          <a:solidFill>
                            <a:schemeClr val="tx1">
                              <a:lumMod val="75000"/>
                              <a:lumOff val="25000"/>
                            </a:schemeClr>
                          </a:solidFill>
                          <a:latin typeface="Helvetica Neue"/>
                        </a:rPr>
                      </a:br>
                      <a:r>
                        <a:rPr lang="en-US" sz="1400" dirty="0">
                          <a:solidFill>
                            <a:schemeClr val="tx1">
                              <a:lumMod val="75000"/>
                              <a:lumOff val="25000"/>
                            </a:schemeClr>
                          </a:solidFill>
                          <a:latin typeface="Helvetica Neue"/>
                        </a:rPr>
                        <a:t>Radiation Oncology</a:t>
                      </a:r>
                    </a:p>
                  </a:txBody>
                  <a:tcPr anchor="ctr"/>
                </a:tc>
                <a:extLst>
                  <a:ext uri="{0D108BD9-81ED-4DB2-BD59-A6C34878D82A}">
                    <a16:rowId xmlns:a16="http://schemas.microsoft.com/office/drawing/2014/main" val="1077049673"/>
                  </a:ext>
                </a:extLst>
              </a:tr>
              <a:tr h="736654">
                <a:tc>
                  <a:txBody>
                    <a:bodyPr/>
                    <a:lstStyle/>
                    <a:p>
                      <a:pPr algn="l"/>
                      <a:r>
                        <a:rPr lang="en-US" sz="1400" dirty="0">
                          <a:solidFill>
                            <a:schemeClr val="tx1">
                              <a:lumMod val="75000"/>
                              <a:lumOff val="25000"/>
                            </a:schemeClr>
                          </a:solidFill>
                          <a:latin typeface="Helvetica Neue"/>
                        </a:rPr>
                        <a:t>11:15-16:00 PM</a:t>
                      </a:r>
                    </a:p>
                  </a:txBody>
                  <a:tcPr anchor="ctr"/>
                </a:tc>
                <a:tc>
                  <a:txBody>
                    <a:bodyPr/>
                    <a:lstStyle/>
                    <a:p>
                      <a:pPr algn="l"/>
                      <a:r>
                        <a:rPr lang="en-US" sz="1400" dirty="0">
                          <a:solidFill>
                            <a:schemeClr val="tx1">
                              <a:lumMod val="75000"/>
                              <a:lumOff val="25000"/>
                            </a:schemeClr>
                          </a:solidFill>
                          <a:latin typeface="Helvetica Neue"/>
                        </a:rPr>
                        <a:t>Symptom monitoring and management, amino acid titration, antiemetics as needed, and completion of amino acids infusion</a:t>
                      </a:r>
                    </a:p>
                  </a:txBody>
                  <a:tcPr anchor="ctr"/>
                </a:tc>
                <a:tc>
                  <a:txBody>
                    <a:bodyPr/>
                    <a:lstStyle/>
                    <a:p>
                      <a:pPr algn="l"/>
                      <a:r>
                        <a:rPr lang="en-US" sz="1400" dirty="0">
                          <a:solidFill>
                            <a:schemeClr val="tx1">
                              <a:lumMod val="75000"/>
                              <a:lumOff val="25000"/>
                            </a:schemeClr>
                          </a:solidFill>
                          <a:latin typeface="Helvetica Neue"/>
                        </a:rPr>
                        <a:t>Nursing Staff</a:t>
                      </a:r>
                    </a:p>
                  </a:txBody>
                  <a:tcPr anchor="ctr"/>
                </a:tc>
                <a:extLst>
                  <a:ext uri="{0D108BD9-81ED-4DB2-BD59-A6C34878D82A}">
                    <a16:rowId xmlns:a16="http://schemas.microsoft.com/office/drawing/2014/main" val="257231974"/>
                  </a:ext>
                </a:extLst>
              </a:tr>
              <a:tr h="257857">
                <a:tc>
                  <a:txBody>
                    <a:bodyPr/>
                    <a:lstStyle/>
                    <a:p>
                      <a:pPr algn="l"/>
                      <a:r>
                        <a:rPr lang="en-US" sz="1400" dirty="0">
                          <a:solidFill>
                            <a:schemeClr val="tx1">
                              <a:lumMod val="75000"/>
                              <a:lumOff val="25000"/>
                            </a:schemeClr>
                          </a:solidFill>
                          <a:latin typeface="Helvetica Neue"/>
                        </a:rPr>
                        <a:t>16:00-17:00 PM</a:t>
                      </a:r>
                    </a:p>
                  </a:txBody>
                  <a:tcPr anchor="ctr"/>
                </a:tc>
                <a:tc>
                  <a:txBody>
                    <a:bodyPr/>
                    <a:lstStyle/>
                    <a:p>
                      <a:pPr algn="l"/>
                      <a:r>
                        <a:rPr lang="en-US" sz="1400" dirty="0">
                          <a:solidFill>
                            <a:schemeClr val="tx1">
                              <a:lumMod val="75000"/>
                              <a:lumOff val="25000"/>
                            </a:schemeClr>
                          </a:solidFill>
                          <a:latin typeface="Helvetica Neue"/>
                        </a:rPr>
                        <a:t>Discharge instruction review, IV removal</a:t>
                      </a:r>
                    </a:p>
                  </a:txBody>
                  <a:tcPr anchor="ctr"/>
                </a:tc>
                <a:tc>
                  <a:txBody>
                    <a:bodyPr/>
                    <a:lstStyle/>
                    <a:p>
                      <a:pPr algn="l"/>
                      <a:r>
                        <a:rPr lang="en-US" sz="1400" dirty="0">
                          <a:solidFill>
                            <a:schemeClr val="tx1">
                              <a:lumMod val="75000"/>
                              <a:lumOff val="25000"/>
                            </a:schemeClr>
                          </a:solidFill>
                          <a:latin typeface="Helvetica Neue"/>
                        </a:rPr>
                        <a:t>Discharge</a:t>
                      </a:r>
                      <a:r>
                        <a:rPr lang="en-US" sz="1400" baseline="0" dirty="0">
                          <a:solidFill>
                            <a:schemeClr val="tx1">
                              <a:lumMod val="75000"/>
                              <a:lumOff val="25000"/>
                            </a:schemeClr>
                          </a:solidFill>
                          <a:latin typeface="Helvetica Neue"/>
                        </a:rPr>
                        <a:t> Staff</a:t>
                      </a:r>
                      <a:endParaRPr lang="en-US" sz="1400" dirty="0">
                        <a:solidFill>
                          <a:schemeClr val="tx1">
                            <a:lumMod val="75000"/>
                            <a:lumOff val="25000"/>
                          </a:schemeClr>
                        </a:solidFill>
                        <a:latin typeface="Helvetica Neue"/>
                      </a:endParaRPr>
                    </a:p>
                  </a:txBody>
                  <a:tcPr anchor="ctr"/>
                </a:tc>
                <a:extLst>
                  <a:ext uri="{0D108BD9-81ED-4DB2-BD59-A6C34878D82A}">
                    <a16:rowId xmlns:a16="http://schemas.microsoft.com/office/drawing/2014/main" val="2583440802"/>
                  </a:ext>
                </a:extLst>
              </a:tr>
            </a:tbl>
          </a:graphicData>
        </a:graphic>
      </p:graphicFrame>
    </p:spTree>
    <p:extLst>
      <p:ext uri="{BB962C8B-B14F-4D97-AF65-F5344CB8AC3E}">
        <p14:creationId xmlns:p14="http://schemas.microsoft.com/office/powerpoint/2010/main" val="1423676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a:hlinkClick r:id="rId3"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4"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5"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6"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p:cNvSpPr/>
          <p:nvPr/>
        </p:nvSpPr>
        <p:spPr bwMode="auto">
          <a:xfrm>
            <a:off x="501435" y="4466325"/>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4027018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49</a:t>
            </a:fld>
            <a:endParaRPr lang="en-US" altLang="en-US" dirty="0"/>
          </a:p>
        </p:txBody>
      </p:sp>
      <p:sp>
        <p:nvSpPr>
          <p:cNvPr id="3" name="Title 2"/>
          <p:cNvSpPr>
            <a:spLocks noGrp="1"/>
          </p:cNvSpPr>
          <p:nvPr>
            <p:ph type="title"/>
          </p:nvPr>
        </p:nvSpPr>
        <p:spPr/>
        <p:txBody>
          <a:bodyPr/>
          <a:lstStyle/>
          <a:p>
            <a:r>
              <a:rPr lang="en-US" dirty="0"/>
              <a:t>Institution specific steps and approvals</a:t>
            </a:r>
          </a:p>
        </p:txBody>
      </p:sp>
      <p:sp>
        <p:nvSpPr>
          <p:cNvPr id="4" name="Content Placeholder 3"/>
          <p:cNvSpPr>
            <a:spLocks noGrp="1"/>
          </p:cNvSpPr>
          <p:nvPr>
            <p:ph idx="1"/>
          </p:nvPr>
        </p:nvSpPr>
        <p:spPr/>
        <p:txBody>
          <a:bodyPr/>
          <a:lstStyle/>
          <a:p>
            <a:r>
              <a:rPr lang="en-US" dirty="0"/>
              <a:t>Institution specific steps and approvals may be required prior to establishing a LUTATHERA</a:t>
            </a:r>
            <a:r>
              <a:rPr lang="en-US" baseline="30000" dirty="0"/>
              <a:t>® </a:t>
            </a:r>
            <a:r>
              <a:rPr lang="en-US" dirty="0"/>
              <a:t>(lutetium Lu 177 dotatate) program. These steps may or may not apply to your institution; speak with your institution staff to confirm this</a:t>
            </a:r>
          </a:p>
          <a:p>
            <a:pPr marL="0" indent="0">
              <a:buNone/>
            </a:pPr>
            <a:endParaRPr lang="en-US" dirty="0"/>
          </a:p>
          <a:p>
            <a:pPr marL="0" indent="0" algn="ctr">
              <a:buNone/>
            </a:pPr>
            <a:r>
              <a:rPr lang="en-US" b="1" dirty="0"/>
              <a:t>Appropriate time should be allocated for each of these steps:</a:t>
            </a:r>
          </a:p>
        </p:txBody>
      </p:sp>
      <p:sp>
        <p:nvSpPr>
          <p:cNvPr id="5" name="Rounded Rectangle 4"/>
          <p:cNvSpPr/>
          <p:nvPr/>
        </p:nvSpPr>
        <p:spPr bwMode="auto">
          <a:xfrm>
            <a:off x="1552978" y="3073057"/>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EHR Build</a:t>
            </a:r>
            <a:endParaRPr kumimoji="0" lang="en-US" b="0" i="0" u="none" strike="noStrike" cap="none" normalizeH="0" baseline="0" dirty="0">
              <a:ln>
                <a:noFill/>
              </a:ln>
              <a:solidFill>
                <a:schemeClr val="bg1"/>
              </a:solidFill>
              <a:effectLst/>
              <a:latin typeface="Helvetica Neue"/>
            </a:endParaRPr>
          </a:p>
        </p:txBody>
      </p:sp>
      <p:sp>
        <p:nvSpPr>
          <p:cNvPr id="6" name="Oval 5"/>
          <p:cNvSpPr/>
          <p:nvPr/>
        </p:nvSpPr>
        <p:spPr bwMode="auto">
          <a:xfrm>
            <a:off x="1114828" y="2930182"/>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7" name="Rounded Rectangle 6"/>
          <p:cNvSpPr/>
          <p:nvPr/>
        </p:nvSpPr>
        <p:spPr bwMode="auto">
          <a:xfrm>
            <a:off x="1552978" y="4044842"/>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Value Committee</a:t>
            </a:r>
            <a:endParaRPr kumimoji="0" lang="en-US" b="0" i="0" u="none" strike="noStrike" cap="none" normalizeH="0" baseline="0" dirty="0">
              <a:ln>
                <a:noFill/>
              </a:ln>
              <a:solidFill>
                <a:schemeClr val="bg1"/>
              </a:solidFill>
              <a:effectLst/>
              <a:latin typeface="Helvetica Neue"/>
            </a:endParaRPr>
          </a:p>
        </p:txBody>
      </p:sp>
      <p:sp>
        <p:nvSpPr>
          <p:cNvPr id="8" name="Oval 7"/>
          <p:cNvSpPr/>
          <p:nvPr/>
        </p:nvSpPr>
        <p:spPr bwMode="auto">
          <a:xfrm>
            <a:off x="1114828" y="3901967"/>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9" name="Rounded Rectangle 8"/>
          <p:cNvSpPr/>
          <p:nvPr/>
        </p:nvSpPr>
        <p:spPr bwMode="auto">
          <a:xfrm>
            <a:off x="1552978" y="5066213"/>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Formulary Committee</a:t>
            </a:r>
            <a:endParaRPr kumimoji="0" lang="en-US" b="0" i="0" u="none" strike="noStrike" cap="none" normalizeH="0" baseline="0" dirty="0">
              <a:ln>
                <a:noFill/>
              </a:ln>
              <a:solidFill>
                <a:schemeClr val="bg1"/>
              </a:solidFill>
              <a:effectLst/>
              <a:latin typeface="Helvetica Neue"/>
            </a:endParaRPr>
          </a:p>
        </p:txBody>
      </p:sp>
      <p:sp>
        <p:nvSpPr>
          <p:cNvPr id="10" name="Oval 9"/>
          <p:cNvSpPr/>
          <p:nvPr/>
        </p:nvSpPr>
        <p:spPr bwMode="auto">
          <a:xfrm>
            <a:off x="1114828" y="4923338"/>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1" name="Rounded Rectangle 10"/>
          <p:cNvSpPr/>
          <p:nvPr/>
        </p:nvSpPr>
        <p:spPr bwMode="auto">
          <a:xfrm>
            <a:off x="5260824" y="3073057"/>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Radiation Safety </a:t>
            </a:r>
            <a:endParaRPr kumimoji="0" lang="en-US" b="0" i="0" u="none" strike="noStrike" cap="none" normalizeH="0" baseline="0" dirty="0">
              <a:ln>
                <a:noFill/>
              </a:ln>
              <a:solidFill>
                <a:schemeClr val="bg1"/>
              </a:solidFill>
              <a:effectLst/>
              <a:latin typeface="Helvetica Neue"/>
            </a:endParaRPr>
          </a:p>
        </p:txBody>
      </p:sp>
      <p:sp>
        <p:nvSpPr>
          <p:cNvPr id="12" name="Oval 11"/>
          <p:cNvSpPr/>
          <p:nvPr/>
        </p:nvSpPr>
        <p:spPr bwMode="auto">
          <a:xfrm>
            <a:off x="4822674" y="2930182"/>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13" name="Rounded Rectangle 12"/>
          <p:cNvSpPr/>
          <p:nvPr/>
        </p:nvSpPr>
        <p:spPr bwMode="auto">
          <a:xfrm>
            <a:off x="5260824" y="4044842"/>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Purchasing Team</a:t>
            </a:r>
            <a:endParaRPr kumimoji="0" lang="en-US" b="0" i="0" u="none" strike="noStrike" cap="none" normalizeH="0" baseline="0" dirty="0">
              <a:ln>
                <a:noFill/>
              </a:ln>
              <a:solidFill>
                <a:schemeClr val="bg1"/>
              </a:solidFill>
              <a:effectLst/>
              <a:latin typeface="Helvetica Neue"/>
            </a:endParaRPr>
          </a:p>
        </p:txBody>
      </p:sp>
      <p:sp>
        <p:nvSpPr>
          <p:cNvPr id="14" name="Oval 13"/>
          <p:cNvSpPr/>
          <p:nvPr/>
        </p:nvSpPr>
        <p:spPr bwMode="auto">
          <a:xfrm>
            <a:off x="4822674" y="3901967"/>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17" name="Picture 16"/>
          <p:cNvPicPr>
            <a:picLocks noChangeAspect="1"/>
          </p:cNvPicPr>
          <p:nvPr/>
        </p:nvPicPr>
        <p:blipFill rotWithShape="1">
          <a:blip r:embed="rId2"/>
          <a:srcRect r="53219"/>
          <a:stretch/>
        </p:blipFill>
        <p:spPr>
          <a:xfrm>
            <a:off x="1185313" y="5003637"/>
            <a:ext cx="529590" cy="424526"/>
          </a:xfrm>
          <a:prstGeom prst="rect">
            <a:avLst/>
          </a:prstGeom>
        </p:spPr>
      </p:pic>
      <p:pic>
        <p:nvPicPr>
          <p:cNvPr id="18" name="Picture 17"/>
          <p:cNvPicPr>
            <a:picLocks noChangeAspect="1"/>
          </p:cNvPicPr>
          <p:nvPr/>
        </p:nvPicPr>
        <p:blipFill rotWithShape="1">
          <a:blip r:embed="rId2"/>
          <a:srcRect r="53219"/>
          <a:stretch/>
        </p:blipFill>
        <p:spPr>
          <a:xfrm>
            <a:off x="1185313" y="3967034"/>
            <a:ext cx="529590" cy="424526"/>
          </a:xfrm>
          <a:prstGeom prst="rect">
            <a:avLst/>
          </a:prstGeom>
        </p:spPr>
      </p:pic>
      <p:pic>
        <p:nvPicPr>
          <p:cNvPr id="19" name="Picture 18"/>
          <p:cNvPicPr>
            <a:picLocks noChangeAspect="1"/>
          </p:cNvPicPr>
          <p:nvPr/>
        </p:nvPicPr>
        <p:blipFill rotWithShape="1">
          <a:blip r:embed="rId2"/>
          <a:srcRect r="53219"/>
          <a:stretch/>
        </p:blipFill>
        <p:spPr>
          <a:xfrm>
            <a:off x="4893159" y="3967034"/>
            <a:ext cx="529590" cy="424526"/>
          </a:xfrm>
          <a:prstGeom prst="rect">
            <a:avLst/>
          </a:prstGeom>
        </p:spPr>
      </p:pic>
      <p:pic>
        <p:nvPicPr>
          <p:cNvPr id="21" name="Picture 20"/>
          <p:cNvPicPr>
            <a:picLocks noChangeAspect="1"/>
          </p:cNvPicPr>
          <p:nvPr/>
        </p:nvPicPr>
        <p:blipFill>
          <a:blip r:embed="rId3"/>
          <a:stretch>
            <a:fillRect/>
          </a:stretch>
        </p:blipFill>
        <p:spPr>
          <a:xfrm>
            <a:off x="1160463" y="2899719"/>
            <a:ext cx="508804" cy="503195"/>
          </a:xfrm>
          <a:prstGeom prst="rect">
            <a:avLst/>
          </a:prstGeom>
        </p:spPr>
      </p:pic>
      <p:pic>
        <p:nvPicPr>
          <p:cNvPr id="22" name="Picture 21"/>
          <p:cNvPicPr>
            <a:picLocks noChangeAspect="1"/>
          </p:cNvPicPr>
          <p:nvPr/>
        </p:nvPicPr>
        <p:blipFill>
          <a:blip r:embed="rId4"/>
          <a:stretch>
            <a:fillRect/>
          </a:stretch>
        </p:blipFill>
        <p:spPr>
          <a:xfrm>
            <a:off x="4961475" y="3052183"/>
            <a:ext cx="373907" cy="384648"/>
          </a:xfrm>
          <a:prstGeom prst="rect">
            <a:avLst/>
          </a:prstGeom>
        </p:spPr>
      </p:pic>
      <p:sp>
        <p:nvSpPr>
          <p:cNvPr id="23" name="Rounded Rectangle 22"/>
          <p:cNvSpPr/>
          <p:nvPr/>
        </p:nvSpPr>
        <p:spPr bwMode="auto">
          <a:xfrm>
            <a:off x="5254954" y="5064559"/>
            <a:ext cx="2657475" cy="36195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Helvetica Neue"/>
              </a:rPr>
              <a:t>   Tumor Board</a:t>
            </a:r>
            <a:endParaRPr kumimoji="0" lang="en-US" b="0" i="0" u="none" strike="noStrike" cap="none" normalizeH="0" baseline="0" dirty="0">
              <a:ln>
                <a:noFill/>
              </a:ln>
              <a:solidFill>
                <a:schemeClr val="bg1"/>
              </a:solidFill>
              <a:effectLst/>
              <a:latin typeface="Helvetica Neue"/>
            </a:endParaRPr>
          </a:p>
        </p:txBody>
      </p:sp>
      <p:sp>
        <p:nvSpPr>
          <p:cNvPr id="24" name="Oval 23"/>
          <p:cNvSpPr/>
          <p:nvPr/>
        </p:nvSpPr>
        <p:spPr bwMode="auto">
          <a:xfrm>
            <a:off x="4816804" y="4921684"/>
            <a:ext cx="600075" cy="600075"/>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pic>
        <p:nvPicPr>
          <p:cNvPr id="25" name="Picture 24"/>
          <p:cNvPicPr>
            <a:picLocks noChangeAspect="1"/>
          </p:cNvPicPr>
          <p:nvPr/>
        </p:nvPicPr>
        <p:blipFill rotWithShape="1">
          <a:blip r:embed="rId2"/>
          <a:srcRect r="53219"/>
          <a:stretch/>
        </p:blipFill>
        <p:spPr>
          <a:xfrm>
            <a:off x="4887289" y="4986751"/>
            <a:ext cx="529590" cy="424526"/>
          </a:xfrm>
          <a:prstGeom prst="rect">
            <a:avLst/>
          </a:prstGeom>
        </p:spPr>
      </p:pic>
    </p:spTree>
    <p:extLst>
      <p:ext uri="{BB962C8B-B14F-4D97-AF65-F5344CB8AC3E}">
        <p14:creationId xmlns:p14="http://schemas.microsoft.com/office/powerpoint/2010/main" val="74408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a:t>
            </a:fld>
            <a:endParaRPr lang="en-US" altLang="en-US" dirty="0"/>
          </a:p>
        </p:txBody>
      </p:sp>
      <p:sp>
        <p:nvSpPr>
          <p:cNvPr id="10" name="Title 9"/>
          <p:cNvSpPr>
            <a:spLocks noGrp="1"/>
          </p:cNvSpPr>
          <p:nvPr>
            <p:ph type="title"/>
          </p:nvPr>
        </p:nvSpPr>
        <p:spPr>
          <a:prstGeom prst="rect">
            <a:avLst/>
          </a:prstGeom>
        </p:spPr>
        <p:txBody>
          <a:bodyPr/>
          <a:lstStyle/>
          <a:p>
            <a:r>
              <a:rPr lang="en-US" dirty="0"/>
              <a:t>Important safety information</a:t>
            </a:r>
            <a:r>
              <a:rPr lang="en-US" baseline="30000" dirty="0"/>
              <a:t>1</a:t>
            </a:r>
          </a:p>
        </p:txBody>
      </p:sp>
      <p:sp>
        <p:nvSpPr>
          <p:cNvPr id="4" name="Content Placeholder 3"/>
          <p:cNvSpPr>
            <a:spLocks noGrp="1"/>
          </p:cNvSpPr>
          <p:nvPr>
            <p:ph idx="1"/>
          </p:nvPr>
        </p:nvSpPr>
        <p:spPr>
          <a:xfrm>
            <a:off x="234775" y="1472960"/>
            <a:ext cx="8510639" cy="4329212"/>
          </a:xfrm>
        </p:spPr>
        <p:txBody>
          <a:bodyPr/>
          <a:lstStyle/>
          <a:p>
            <a:pPr marL="0" indent="0">
              <a:buNone/>
            </a:pPr>
            <a:r>
              <a:rPr lang="en-US" b="1" dirty="0">
                <a:solidFill>
                  <a:srgbClr val="81B438"/>
                </a:solidFill>
              </a:rPr>
              <a:t>INDICATION</a:t>
            </a:r>
            <a:endParaRPr lang="en-US" dirty="0">
              <a:solidFill>
                <a:srgbClr val="81B438"/>
              </a:solidFill>
            </a:endParaRPr>
          </a:p>
          <a:p>
            <a:pPr marL="0" indent="0">
              <a:buNone/>
            </a:pPr>
            <a:r>
              <a:rPr lang="en-US" dirty="0"/>
              <a:t>LUTATHERA</a:t>
            </a:r>
            <a:r>
              <a:rPr lang="en-US" baseline="30000" dirty="0"/>
              <a:t>®</a:t>
            </a:r>
            <a:r>
              <a:rPr lang="en-US" dirty="0"/>
              <a:t> is indicated for the treatment of somatostatin receptor positive gastroenteropancreatic neuroendocrine tumors (GEP-NETs), including foregut, midgut and hindgut neuroendocrine tumors in adults.</a:t>
            </a:r>
          </a:p>
          <a:p>
            <a:pPr marL="0" indent="0">
              <a:buNone/>
            </a:pPr>
            <a:endParaRPr lang="en-US" dirty="0"/>
          </a:p>
          <a:p>
            <a:pPr marL="0" indent="0">
              <a:buNone/>
            </a:pPr>
            <a:r>
              <a:rPr lang="en-US" b="1" dirty="0">
                <a:solidFill>
                  <a:srgbClr val="81B438"/>
                </a:solidFill>
              </a:rPr>
              <a:t>WARNINGS AND PRECAUTIONS</a:t>
            </a:r>
          </a:p>
          <a:p>
            <a:pPr lvl="0"/>
            <a:r>
              <a:rPr lang="en-US" b="1" dirty="0"/>
              <a:t>Radiation exposure:</a:t>
            </a:r>
            <a:r>
              <a:rPr lang="en-US" dirty="0"/>
              <a:t> Treatment with LUTATHERA</a:t>
            </a:r>
            <a:r>
              <a:rPr lang="en-US" baseline="30000" dirty="0"/>
              <a:t>®</a:t>
            </a:r>
            <a:r>
              <a:rPr lang="en-US" dirty="0"/>
              <a:t> contributes to a patient’s overall long-term radiation exposure and is associated with an increased risk for cancer. Radiation can be detected in the urine for up to 30 days following LUTATHERA</a:t>
            </a:r>
            <a:r>
              <a:rPr lang="en-US" baseline="30000" dirty="0"/>
              <a:t>®</a:t>
            </a:r>
            <a:r>
              <a:rPr lang="en-US" dirty="0"/>
              <a:t> administration. Minimize radiation exposure to patients, medical personnel, and household contacts during and after treatment with LUTATHERA</a:t>
            </a:r>
            <a:r>
              <a:rPr lang="en-US" baseline="30000" dirty="0"/>
              <a:t>®</a:t>
            </a:r>
            <a:r>
              <a:rPr lang="en-US" dirty="0"/>
              <a:t> consistent with institutional good radiation safety practices and patient management procedures.</a:t>
            </a:r>
          </a:p>
          <a:p>
            <a:r>
              <a:rPr lang="en-US" b="1" dirty="0"/>
              <a:t>Myelosuppression:</a:t>
            </a:r>
            <a:r>
              <a:rPr lang="en-US" dirty="0"/>
              <a:t> In LUTATHERA</a:t>
            </a:r>
            <a:r>
              <a:rPr lang="en-US" baseline="30000" dirty="0"/>
              <a:t>®</a:t>
            </a:r>
            <a:r>
              <a:rPr lang="en-US" dirty="0"/>
              <a:t> clinical trials, hematological adverse reactions occurred at the following rates (all grades/grade 3 or 4): anemia (81%/0), thrombocytopenia (53%/1%), and neutropenia (26%/3%). Blood cell counts must be monitored prior to, during, and after treatment. Dose modification or cessation of treatment may be necessary.</a:t>
            </a:r>
          </a:p>
          <a:p>
            <a:pPr lvl="0"/>
            <a:endParaRPr lang="en-US" dirty="0"/>
          </a:p>
          <a:p>
            <a:pPr marL="0" indent="0">
              <a:buNone/>
            </a:pPr>
            <a:endParaRPr lang="en-US" dirty="0"/>
          </a:p>
        </p:txBody>
      </p:sp>
      <p:sp>
        <p:nvSpPr>
          <p:cNvPr id="7"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2363187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50</a:t>
            </a:fld>
            <a:endParaRPr lang="en-US" altLang="en-US" dirty="0"/>
          </a:p>
        </p:txBody>
      </p:sp>
      <p:sp>
        <p:nvSpPr>
          <p:cNvPr id="3" name="Title 2"/>
          <p:cNvSpPr>
            <a:spLocks noGrp="1"/>
          </p:cNvSpPr>
          <p:nvPr>
            <p:ph type="title"/>
          </p:nvPr>
        </p:nvSpPr>
        <p:spPr/>
        <p:txBody>
          <a:bodyPr/>
          <a:lstStyle/>
          <a:p>
            <a:r>
              <a:rPr lang="en-US" dirty="0"/>
              <a:t>Radioactive materials license for Lu 177</a:t>
            </a:r>
          </a:p>
        </p:txBody>
      </p:sp>
      <p:sp>
        <p:nvSpPr>
          <p:cNvPr id="5" name="Content Placeholder 4"/>
          <p:cNvSpPr>
            <a:spLocks noGrp="1"/>
          </p:cNvSpPr>
          <p:nvPr>
            <p:ph idx="1"/>
          </p:nvPr>
        </p:nvSpPr>
        <p:spPr/>
        <p:txBody>
          <a:bodyPr/>
          <a:lstStyle/>
          <a:p>
            <a:r>
              <a:rPr lang="en-US" altLang="en-US" b="1" dirty="0">
                <a:solidFill>
                  <a:srgbClr val="98C259"/>
                </a:solidFill>
              </a:rPr>
              <a:t>Radioactivity considerations:</a:t>
            </a:r>
          </a:p>
          <a:p>
            <a:pPr lvl="1"/>
            <a:r>
              <a:rPr lang="en-US" altLang="en-US" dirty="0"/>
              <a:t>Lu 177 &gt; 99.94% of total activity</a:t>
            </a:r>
          </a:p>
          <a:p>
            <a:pPr lvl="2"/>
            <a:r>
              <a:rPr lang="en-US" altLang="en-US" i="1" dirty="0"/>
              <a:t>Half-life = 6.647 days</a:t>
            </a:r>
          </a:p>
          <a:p>
            <a:pPr lvl="1"/>
            <a:r>
              <a:rPr lang="en-US" altLang="en-US" dirty="0"/>
              <a:t>Lu 177m &lt; 0.05% of total activity</a:t>
            </a:r>
          </a:p>
          <a:p>
            <a:pPr lvl="2"/>
            <a:r>
              <a:rPr lang="en-US" altLang="en-US" i="1" dirty="0"/>
              <a:t>Half-life =  160 days</a:t>
            </a:r>
          </a:p>
          <a:p>
            <a:pPr marL="844082" lvl="2" indent="0">
              <a:buNone/>
            </a:pPr>
            <a:endParaRPr lang="en-US" altLang="en-US" dirty="0"/>
          </a:p>
          <a:p>
            <a:r>
              <a:rPr lang="en-US" altLang="en-US" b="1" dirty="0">
                <a:solidFill>
                  <a:srgbClr val="98C259"/>
                </a:solidFill>
              </a:rPr>
              <a:t>Licensing requirements for Lu 177:</a:t>
            </a:r>
          </a:p>
          <a:p>
            <a:pPr lvl="1"/>
            <a:r>
              <a:rPr lang="en-US" altLang="en-US" dirty="0"/>
              <a:t>Licensee is authorized to possess and use unsealed byproduct material for which a written directive is required (35.300)</a:t>
            </a:r>
          </a:p>
          <a:p>
            <a:pPr lvl="1"/>
            <a:r>
              <a:rPr lang="en-US" altLang="en-US" dirty="0"/>
              <a:t>Licensee has authority to possess Lu 177m</a:t>
            </a:r>
          </a:p>
          <a:p>
            <a:pPr lvl="2"/>
            <a:r>
              <a:rPr lang="en-US" altLang="en-US" dirty="0"/>
              <a:t>Not listed in exempt quantities limit in 10 CFR 30.71 Schedule B therefore</a:t>
            </a:r>
          </a:p>
          <a:p>
            <a:pPr lvl="3"/>
            <a:r>
              <a:rPr lang="en-US" altLang="en-US" sz="1400" dirty="0">
                <a:solidFill>
                  <a:schemeClr val="tx1">
                    <a:lumMod val="75000"/>
                    <a:lumOff val="25000"/>
                  </a:schemeClr>
                </a:solidFill>
              </a:rPr>
              <a:t>Broad scope licenses with no half-life limitation may be OK </a:t>
            </a:r>
          </a:p>
          <a:p>
            <a:pPr lvl="3"/>
            <a:r>
              <a:rPr lang="en-US" altLang="en-US" sz="1400" dirty="0">
                <a:solidFill>
                  <a:schemeClr val="tx1">
                    <a:lumMod val="75000"/>
                    <a:lumOff val="25000"/>
                  </a:schemeClr>
                </a:solidFill>
              </a:rPr>
              <a:t>Narrow scope licenses with specific line item (Lu 177m) may be OK</a:t>
            </a:r>
          </a:p>
          <a:p>
            <a:pPr lvl="1"/>
            <a:r>
              <a:rPr lang="en-US" altLang="en-US" dirty="0"/>
              <a:t>Waste accumulation needs to be taken into consideration </a:t>
            </a:r>
          </a:p>
          <a:p>
            <a:pPr lvl="2"/>
            <a:r>
              <a:rPr lang="en-US" altLang="en-US" dirty="0"/>
              <a:t>Decay-in-storage practices are similar to isotopes of analogous half-lives</a:t>
            </a:r>
          </a:p>
        </p:txBody>
      </p:sp>
    </p:spTree>
    <p:extLst>
      <p:ext uri="{BB962C8B-B14F-4D97-AF65-F5344CB8AC3E}">
        <p14:creationId xmlns:p14="http://schemas.microsoft.com/office/powerpoint/2010/main" val="779676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51</a:t>
            </a:fld>
            <a:endParaRPr lang="en-US" altLang="en-US" dirty="0"/>
          </a:p>
        </p:txBody>
      </p:sp>
      <p:sp>
        <p:nvSpPr>
          <p:cNvPr id="3" name="Title 2"/>
          <p:cNvSpPr>
            <a:spLocks noGrp="1"/>
          </p:cNvSpPr>
          <p:nvPr>
            <p:ph type="title"/>
          </p:nvPr>
        </p:nvSpPr>
        <p:spPr/>
        <p:txBody>
          <a:bodyPr/>
          <a:lstStyle/>
          <a:p>
            <a:r>
              <a:rPr lang="en-US" dirty="0"/>
              <a:t>Treatment room and bathroom </a:t>
            </a:r>
          </a:p>
        </p:txBody>
      </p:sp>
      <p:pic>
        <p:nvPicPr>
          <p:cNvPr id="5" name="Content Placeholder 4"/>
          <p:cNvPicPr>
            <a:picLocks noGrp="1" noChangeAspect="1"/>
          </p:cNvPicPr>
          <p:nvPr>
            <p:ph idx="1"/>
          </p:nvPr>
        </p:nvPicPr>
        <p:blipFill>
          <a:blip r:embed="rId3"/>
          <a:stretch>
            <a:fillRect/>
          </a:stretch>
        </p:blipFill>
        <p:spPr>
          <a:xfrm rot="5400000">
            <a:off x="5125300" y="1843039"/>
            <a:ext cx="3716937" cy="2787703"/>
          </a:xfrm>
          <a:ln w="38100">
            <a:solidFill>
              <a:srgbClr val="81B438"/>
            </a:solidFill>
          </a:ln>
        </p:spPr>
      </p:pic>
      <p:sp>
        <p:nvSpPr>
          <p:cNvPr id="8" name="Content Placeholder 3"/>
          <p:cNvSpPr txBox="1">
            <a:spLocks/>
          </p:cNvSpPr>
          <p:nvPr/>
        </p:nvSpPr>
        <p:spPr>
          <a:xfrm>
            <a:off x="234776" y="1472960"/>
            <a:ext cx="4807124" cy="4329212"/>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defTabSz="914400"/>
            <a:r>
              <a:rPr lang="en-US" kern="0" dirty="0"/>
              <a:t>Absorbent drapes should be used to cover vulnerable areas in the patient room and bathroom. This might include certain areas of the floor and toilet. </a:t>
            </a:r>
          </a:p>
          <a:p>
            <a:pPr defTabSz="914400"/>
            <a:endParaRPr lang="en-US" kern="0" dirty="0"/>
          </a:p>
          <a:p>
            <a:pPr defTabSz="914400"/>
            <a:r>
              <a:rPr lang="en-US" kern="0" dirty="0"/>
              <a:t>Patient should be provided with access to an isolated bathroom unavailable to the general public as LUTATHERA</a:t>
            </a:r>
            <a:r>
              <a:rPr lang="en-US" kern="0" baseline="30000" dirty="0"/>
              <a:t>®</a:t>
            </a:r>
            <a:r>
              <a:rPr lang="en-US" kern="0" dirty="0"/>
              <a:t> (lutetium Lu 177 dotatate) is excreted in the urine, which will therefore contain radioactive material.</a:t>
            </a:r>
          </a:p>
          <a:p>
            <a:pPr lvl="1" defTabSz="914400"/>
            <a:r>
              <a:rPr lang="en-US" kern="0" dirty="0"/>
              <a:t>Vomit may be considered as radioactive waste, if it includes bile. Appropriate precautions should be taken.</a:t>
            </a:r>
          </a:p>
        </p:txBody>
      </p:sp>
      <p:sp>
        <p:nvSpPr>
          <p:cNvPr id="9"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10" name="Content Placeholder 3"/>
          <p:cNvSpPr txBox="1">
            <a:spLocks/>
          </p:cNvSpPr>
          <p:nvPr/>
        </p:nvSpPr>
        <p:spPr>
          <a:xfrm>
            <a:off x="5334553" y="5153214"/>
            <a:ext cx="3181524" cy="246214"/>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lgn="r" defTabSz="914400">
              <a:buNone/>
            </a:pPr>
            <a:r>
              <a:rPr lang="en-US" sz="1050" i="1" kern="0" dirty="0"/>
              <a:t>Image reproduced with permission from Rocky Mountain Cancer Centers</a:t>
            </a:r>
            <a:endParaRPr lang="en-US" sz="1050" b="1" i="1" kern="0" dirty="0"/>
          </a:p>
        </p:txBody>
      </p:sp>
    </p:spTree>
    <p:extLst>
      <p:ext uri="{BB962C8B-B14F-4D97-AF65-F5344CB8AC3E}">
        <p14:creationId xmlns:p14="http://schemas.microsoft.com/office/powerpoint/2010/main" val="2011612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7902" y="2027373"/>
            <a:ext cx="7028440" cy="3565409"/>
          </a:xfrm>
          <a:prstGeom prst="rect">
            <a:avLst/>
          </a:prstGeom>
        </p:spPr>
      </p:pic>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52</a:t>
            </a:fld>
            <a:endParaRPr lang="en-US" altLang="en-US" dirty="0"/>
          </a:p>
        </p:txBody>
      </p:sp>
      <p:sp>
        <p:nvSpPr>
          <p:cNvPr id="3" name="Title 2"/>
          <p:cNvSpPr>
            <a:spLocks noGrp="1"/>
          </p:cNvSpPr>
          <p:nvPr>
            <p:ph type="title"/>
          </p:nvPr>
        </p:nvSpPr>
        <p:spPr/>
        <p:txBody>
          <a:bodyPr/>
          <a:lstStyle/>
          <a:p>
            <a:r>
              <a:rPr lang="en-US" dirty="0"/>
              <a:t>Ordering </a:t>
            </a:r>
          </a:p>
        </p:txBody>
      </p:sp>
      <p:sp>
        <p:nvSpPr>
          <p:cNvPr id="4" name="Content Placeholder 3"/>
          <p:cNvSpPr>
            <a:spLocks noGrp="1"/>
          </p:cNvSpPr>
          <p:nvPr>
            <p:ph idx="1"/>
          </p:nvPr>
        </p:nvSpPr>
        <p:spPr/>
        <p:txBody>
          <a:bodyPr/>
          <a:lstStyle/>
          <a:p>
            <a:r>
              <a:rPr lang="en-US" dirty="0"/>
              <a:t>Orders are initiated by sending a completed LUTATHERA</a:t>
            </a:r>
            <a:r>
              <a:rPr lang="en-US" baseline="30000" dirty="0"/>
              <a:t>®</a:t>
            </a:r>
            <a:r>
              <a:rPr lang="en-US" dirty="0"/>
              <a:t> (lutetium Lu 177 dotatate) order form to AAA Customer service at orders-US@adacap.com</a:t>
            </a:r>
            <a:endParaRPr lang="en-US" baseline="30000" dirty="0"/>
          </a:p>
          <a:p>
            <a:endParaRPr lang="en-US" dirty="0"/>
          </a:p>
        </p:txBody>
      </p:sp>
      <p:sp>
        <p:nvSpPr>
          <p:cNvPr id="32" name="Content Placeholder 3"/>
          <p:cNvSpPr txBox="1">
            <a:spLocks/>
          </p:cNvSpPr>
          <p:nvPr/>
        </p:nvSpPr>
        <p:spPr>
          <a:xfrm>
            <a:off x="1371600" y="1066565"/>
            <a:ext cx="7416800" cy="4329212"/>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defTabSz="914400"/>
            <a:endParaRPr lang="en-US" kern="0" dirty="0"/>
          </a:p>
        </p:txBody>
      </p:sp>
      <p:sp>
        <p:nvSpPr>
          <p:cNvPr id="35"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000" dirty="0"/>
              <a:t>*Unused dose fees will be waived in cases where the patient is no longer eligible for treatment due to pretreatment testing</a:t>
            </a:r>
            <a:endParaRPr lang="en-US" sz="1100" dirty="0"/>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3682821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3"/>
          <a:stretch>
            <a:fillRect/>
          </a:stretch>
        </p:blipFill>
        <p:spPr>
          <a:xfrm>
            <a:off x="533187" y="2006534"/>
            <a:ext cx="7200000" cy="762066"/>
          </a:xfrm>
          <a:prstGeom prst="rect">
            <a:avLst/>
          </a:prstGeom>
        </p:spPr>
      </p:pic>
      <p:sp>
        <p:nvSpPr>
          <p:cNvPr id="14" name="Chevron 13"/>
          <p:cNvSpPr/>
          <p:nvPr/>
        </p:nvSpPr>
        <p:spPr bwMode="auto">
          <a:xfrm>
            <a:off x="1111400" y="1665531"/>
            <a:ext cx="3402058" cy="50292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Helvetica Neue"/>
              </a:rPr>
              <a:t>Day A</a:t>
            </a:r>
            <a:r>
              <a:rPr kumimoji="0" lang="en-US" sz="1200" b="0" i="0" u="none" strike="noStrike" cap="none" normalizeH="0" baseline="0" dirty="0">
                <a:ln>
                  <a:noFill/>
                </a:ln>
                <a:solidFill>
                  <a:schemeClr val="bg1"/>
                </a:solidFill>
                <a:effectLst/>
                <a:latin typeface="Helvetica Neue"/>
              </a:rPr>
              <a:t/>
            </a:r>
            <a:br>
              <a:rPr kumimoji="0" lang="en-US" sz="1200" b="0" i="0" u="none" strike="noStrike" cap="none" normalizeH="0" baseline="0" dirty="0">
                <a:ln>
                  <a:noFill/>
                </a:ln>
                <a:solidFill>
                  <a:schemeClr val="bg1"/>
                </a:solidFill>
                <a:effectLst/>
                <a:latin typeface="Helvetica Neue"/>
              </a:rPr>
            </a:br>
            <a:r>
              <a:rPr kumimoji="0" lang="en-US" sz="1200" b="0" i="1" u="none" strike="noStrike" cap="none" normalizeH="0" baseline="0" dirty="0">
                <a:ln>
                  <a:noFill/>
                </a:ln>
                <a:solidFill>
                  <a:schemeClr val="bg1"/>
                </a:solidFill>
                <a:effectLst/>
                <a:latin typeface="Helvetica Neue"/>
              </a:rPr>
              <a:t>Manufacture</a:t>
            </a:r>
            <a:r>
              <a:rPr kumimoji="0" lang="en-US" sz="1200" b="0" i="1" u="none" strike="noStrike" cap="none" normalizeH="0" dirty="0">
                <a:ln>
                  <a:noFill/>
                </a:ln>
                <a:solidFill>
                  <a:schemeClr val="bg1"/>
                </a:solidFill>
                <a:effectLst/>
                <a:latin typeface="Helvetica Neue"/>
              </a:rPr>
              <a:t> and International Shipment</a:t>
            </a:r>
            <a:endParaRPr kumimoji="0" lang="en-US" sz="2400" b="0" i="1" u="none" strike="noStrike" cap="none" normalizeH="0" baseline="0" dirty="0">
              <a:ln>
                <a:noFill/>
              </a:ln>
              <a:solidFill>
                <a:schemeClr val="bg1"/>
              </a:solidFill>
              <a:effectLst/>
              <a:latin typeface="Helvetica Neue"/>
            </a:endParaRPr>
          </a:p>
        </p:txBody>
      </p:sp>
      <p:sp>
        <p:nvSpPr>
          <p:cNvPr id="27" name="Chevron 26"/>
          <p:cNvSpPr/>
          <p:nvPr/>
        </p:nvSpPr>
        <p:spPr bwMode="auto">
          <a:xfrm>
            <a:off x="4242992" y="1664858"/>
            <a:ext cx="2467235" cy="502920"/>
          </a:xfrm>
          <a:prstGeom prst="chevron">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600" b="1" dirty="0">
                <a:solidFill>
                  <a:schemeClr val="bg1"/>
                </a:solidFill>
                <a:latin typeface="Helvetica Neue"/>
              </a:rPr>
              <a:t>Day B</a:t>
            </a:r>
            <a:r>
              <a:rPr lang="en-US" sz="1200" dirty="0">
                <a:solidFill>
                  <a:schemeClr val="bg1"/>
                </a:solidFill>
                <a:latin typeface="Helvetica Neue"/>
              </a:rPr>
              <a:t/>
            </a:r>
            <a:br>
              <a:rPr lang="en-US" sz="1200" dirty="0">
                <a:solidFill>
                  <a:schemeClr val="bg1"/>
                </a:solidFill>
                <a:latin typeface="Helvetica Neue"/>
              </a:rPr>
            </a:br>
            <a:r>
              <a:rPr lang="en-US" sz="1200" i="1" dirty="0">
                <a:solidFill>
                  <a:schemeClr val="bg1"/>
                </a:solidFill>
                <a:latin typeface="Helvetica Neue"/>
              </a:rPr>
              <a:t>Hospital Shipment</a:t>
            </a:r>
            <a:endParaRPr lang="en-US" sz="2400" i="1" dirty="0">
              <a:solidFill>
                <a:schemeClr val="bg1"/>
              </a:solidFill>
              <a:latin typeface="Helvetica Neue"/>
            </a:endParaRPr>
          </a:p>
        </p:txBody>
      </p:sp>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53</a:t>
            </a:fld>
            <a:endParaRPr lang="en-US" altLang="en-US" dirty="0"/>
          </a:p>
        </p:txBody>
      </p:sp>
      <p:sp>
        <p:nvSpPr>
          <p:cNvPr id="3" name="Title 2"/>
          <p:cNvSpPr>
            <a:spLocks noGrp="1"/>
          </p:cNvSpPr>
          <p:nvPr>
            <p:ph type="title"/>
          </p:nvPr>
        </p:nvSpPr>
        <p:spPr/>
        <p:txBody>
          <a:bodyPr/>
          <a:lstStyle/>
          <a:p>
            <a:r>
              <a:rPr lang="en-US" dirty="0"/>
              <a:t>Shipping</a:t>
            </a:r>
          </a:p>
        </p:txBody>
      </p:sp>
      <p:sp>
        <p:nvSpPr>
          <p:cNvPr id="6" name="Content Placeholder 5"/>
          <p:cNvSpPr>
            <a:spLocks noGrp="1"/>
          </p:cNvSpPr>
          <p:nvPr>
            <p:ph idx="1"/>
          </p:nvPr>
        </p:nvSpPr>
        <p:spPr>
          <a:xfrm>
            <a:off x="259359" y="3795161"/>
            <a:ext cx="8198024" cy="1667055"/>
          </a:xfrm>
        </p:spPr>
        <p:txBody>
          <a:bodyPr/>
          <a:lstStyle/>
          <a:p>
            <a:pPr defTabSz="914400"/>
            <a:r>
              <a:rPr lang="en-US" dirty="0"/>
              <a:t>Above is an example of a LUTATHERA</a:t>
            </a:r>
            <a:r>
              <a:rPr lang="en-US" baseline="30000" dirty="0"/>
              <a:t>® </a:t>
            </a:r>
            <a:r>
              <a:rPr lang="en-US" dirty="0"/>
              <a:t>(lutetium Lu 177 dotatate) shipping timeline. LUTATHERA</a:t>
            </a:r>
            <a:r>
              <a:rPr lang="en-US" baseline="30000" dirty="0"/>
              <a:t>®</a:t>
            </a:r>
            <a:r>
              <a:rPr lang="en-US" dirty="0"/>
              <a:t> is manufactured and shipped from Ivrea, Italy, to the location where the infusion will take place. </a:t>
            </a:r>
          </a:p>
          <a:p>
            <a:pPr defTabSz="914400"/>
            <a:endParaRPr lang="en-US" dirty="0"/>
          </a:p>
          <a:p>
            <a:pPr defTabSz="914400"/>
            <a:r>
              <a:rPr lang="en-US" dirty="0"/>
              <a:t>The times listed above are </a:t>
            </a:r>
            <a:r>
              <a:rPr lang="en-US" b="1" dirty="0"/>
              <a:t>estimated and subject to change </a:t>
            </a:r>
            <a:r>
              <a:rPr lang="en-US" dirty="0"/>
              <a:t>based upon potential delays from US Customs and Border Protection or other shipping protocols, which may be outside of AAA’s control. Delays may affect LUTATHERA</a:t>
            </a:r>
            <a:r>
              <a:rPr lang="en-US" baseline="30000" dirty="0"/>
              <a:t>®</a:t>
            </a:r>
            <a:r>
              <a:rPr lang="en-US" dirty="0"/>
              <a:t> delivery and calibration.</a:t>
            </a:r>
          </a:p>
          <a:p>
            <a:endParaRPr lang="en-US" dirty="0"/>
          </a:p>
        </p:txBody>
      </p:sp>
      <p:sp>
        <p:nvSpPr>
          <p:cNvPr id="24" name="Content Placeholder 3"/>
          <p:cNvSpPr txBox="1">
            <a:spLocks/>
          </p:cNvSpPr>
          <p:nvPr/>
        </p:nvSpPr>
        <p:spPr>
          <a:xfrm>
            <a:off x="736600" y="1091730"/>
            <a:ext cx="7416800" cy="1676870"/>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defTabSz="914400"/>
            <a:endParaRPr lang="en-US" kern="0" dirty="0"/>
          </a:p>
        </p:txBody>
      </p:sp>
      <p:sp>
        <p:nvSpPr>
          <p:cNvPr id="29" name="Content Placeholder 5"/>
          <p:cNvSpPr txBox="1">
            <a:spLocks/>
          </p:cNvSpPr>
          <p:nvPr/>
        </p:nvSpPr>
        <p:spPr>
          <a:xfrm>
            <a:off x="472216" y="2637615"/>
            <a:ext cx="856193"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Production ends in Italy</a:t>
            </a:r>
          </a:p>
          <a:p>
            <a:pPr marL="0" indent="0" algn="ctr" defTabSz="914400">
              <a:buNone/>
            </a:pPr>
            <a:endParaRPr lang="en-US" sz="1050" kern="0" dirty="0"/>
          </a:p>
        </p:txBody>
      </p:sp>
      <p:sp>
        <p:nvSpPr>
          <p:cNvPr id="65" name="Content Placeholder 5"/>
          <p:cNvSpPr txBox="1">
            <a:spLocks/>
          </p:cNvSpPr>
          <p:nvPr/>
        </p:nvSpPr>
        <p:spPr>
          <a:xfrm>
            <a:off x="1336623" y="2637615"/>
            <a:ext cx="931217"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Flight departs from Milan</a:t>
            </a:r>
          </a:p>
          <a:p>
            <a:pPr marL="0" indent="0" algn="ctr" defTabSz="914400">
              <a:buNone/>
            </a:pPr>
            <a:endParaRPr lang="en-US" sz="1050" kern="0" dirty="0"/>
          </a:p>
        </p:txBody>
      </p:sp>
      <p:sp>
        <p:nvSpPr>
          <p:cNvPr id="68" name="Content Placeholder 5"/>
          <p:cNvSpPr txBox="1">
            <a:spLocks/>
          </p:cNvSpPr>
          <p:nvPr/>
        </p:nvSpPr>
        <p:spPr>
          <a:xfrm>
            <a:off x="2399099" y="2642618"/>
            <a:ext cx="856193"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Flight arrives in the US</a:t>
            </a:r>
          </a:p>
          <a:p>
            <a:pPr marL="0" indent="0" algn="ctr" defTabSz="914400">
              <a:buNone/>
            </a:pPr>
            <a:endParaRPr lang="en-US" sz="1050" kern="0" dirty="0"/>
          </a:p>
        </p:txBody>
      </p:sp>
      <p:sp>
        <p:nvSpPr>
          <p:cNvPr id="71" name="Content Placeholder 5"/>
          <p:cNvSpPr txBox="1">
            <a:spLocks/>
          </p:cNvSpPr>
          <p:nvPr/>
        </p:nvSpPr>
        <p:spPr>
          <a:xfrm>
            <a:off x="3236563" y="2642618"/>
            <a:ext cx="856193"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FedEx </a:t>
            </a:r>
            <a:br>
              <a:rPr lang="en-US" sz="1050" kern="0" dirty="0"/>
            </a:br>
            <a:r>
              <a:rPr lang="en-US" sz="1050" kern="0" dirty="0"/>
              <a:t>cut-off time</a:t>
            </a:r>
          </a:p>
          <a:p>
            <a:pPr marL="0" indent="0" algn="ctr" defTabSz="914400">
              <a:buNone/>
            </a:pPr>
            <a:endParaRPr lang="en-US" sz="1050" kern="0" dirty="0"/>
          </a:p>
        </p:txBody>
      </p:sp>
      <p:sp>
        <p:nvSpPr>
          <p:cNvPr id="74" name="Content Placeholder 5"/>
          <p:cNvSpPr txBox="1">
            <a:spLocks/>
          </p:cNvSpPr>
          <p:nvPr/>
        </p:nvSpPr>
        <p:spPr>
          <a:xfrm>
            <a:off x="4631690" y="2637615"/>
            <a:ext cx="1044393"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Planned arrival at the institution</a:t>
            </a:r>
          </a:p>
          <a:p>
            <a:pPr marL="0" indent="0" algn="ctr" defTabSz="914400">
              <a:buNone/>
            </a:pPr>
            <a:endParaRPr lang="en-US" sz="1050" kern="0" dirty="0"/>
          </a:p>
        </p:txBody>
      </p:sp>
      <p:sp>
        <p:nvSpPr>
          <p:cNvPr id="77" name="Content Placeholder 5"/>
          <p:cNvSpPr txBox="1">
            <a:spLocks/>
          </p:cNvSpPr>
          <p:nvPr/>
        </p:nvSpPr>
        <p:spPr>
          <a:xfrm>
            <a:off x="5867023" y="2648565"/>
            <a:ext cx="1046900"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Shipment arrival, if delayed</a:t>
            </a:r>
          </a:p>
          <a:p>
            <a:pPr marL="0" indent="0" algn="ctr" defTabSz="914400">
              <a:buNone/>
            </a:pPr>
            <a:endParaRPr lang="en-US" sz="1050" kern="0" dirty="0"/>
          </a:p>
        </p:txBody>
      </p:sp>
      <p:sp>
        <p:nvSpPr>
          <p:cNvPr id="80" name="Content Placeholder 5"/>
          <p:cNvSpPr txBox="1">
            <a:spLocks/>
          </p:cNvSpPr>
          <p:nvPr/>
        </p:nvSpPr>
        <p:spPr>
          <a:xfrm>
            <a:off x="6835747" y="2637615"/>
            <a:ext cx="856193" cy="703689"/>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kern="0" dirty="0"/>
              <a:t>Patient Injection</a:t>
            </a:r>
          </a:p>
          <a:p>
            <a:pPr marL="0" indent="0" algn="ctr" defTabSz="914400">
              <a:buNone/>
            </a:pPr>
            <a:endParaRPr lang="en-US" sz="1050" kern="0" dirty="0"/>
          </a:p>
        </p:txBody>
      </p:sp>
      <p:sp>
        <p:nvSpPr>
          <p:cNvPr id="82" name="Chevron 81"/>
          <p:cNvSpPr/>
          <p:nvPr/>
        </p:nvSpPr>
        <p:spPr bwMode="auto">
          <a:xfrm>
            <a:off x="6427628" y="1664185"/>
            <a:ext cx="1911980" cy="502920"/>
          </a:xfrm>
          <a:prstGeom prst="chevron">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1600" b="1" dirty="0">
                <a:solidFill>
                  <a:schemeClr val="bg1"/>
                </a:solidFill>
                <a:latin typeface="Helvetica Neue"/>
              </a:rPr>
              <a:t>Day C</a:t>
            </a:r>
          </a:p>
          <a:p>
            <a:pPr algn="ctr" defTabSz="914400" eaLnBrk="0" fontAlgn="base" hangingPunct="0">
              <a:spcBef>
                <a:spcPct val="0"/>
              </a:spcBef>
              <a:spcAft>
                <a:spcPct val="0"/>
              </a:spcAft>
            </a:pPr>
            <a:r>
              <a:rPr lang="en-US" sz="1200" i="1" dirty="0">
                <a:solidFill>
                  <a:schemeClr val="bg1"/>
                </a:solidFill>
                <a:latin typeface="Helvetica Neue"/>
              </a:rPr>
              <a:t>Patient Infusion</a:t>
            </a:r>
            <a:endParaRPr lang="en-US" sz="2400" i="1" dirty="0">
              <a:solidFill>
                <a:schemeClr val="bg1"/>
              </a:solidFill>
              <a:latin typeface="Helvetica Neue"/>
            </a:endParaRPr>
          </a:p>
        </p:txBody>
      </p:sp>
      <p:sp>
        <p:nvSpPr>
          <p:cNvPr id="84" name="Content Placeholder 5"/>
          <p:cNvSpPr txBox="1">
            <a:spLocks/>
          </p:cNvSpPr>
          <p:nvPr/>
        </p:nvSpPr>
        <p:spPr>
          <a:xfrm>
            <a:off x="472216" y="3314282"/>
            <a:ext cx="8198024" cy="330184"/>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900" i="1" kern="0" dirty="0"/>
              <a:t>*All times listed are EST</a:t>
            </a:r>
          </a:p>
        </p:txBody>
      </p:sp>
    </p:spTree>
    <p:extLst>
      <p:ext uri="{BB962C8B-B14F-4D97-AF65-F5344CB8AC3E}">
        <p14:creationId xmlns:p14="http://schemas.microsoft.com/office/powerpoint/2010/main" val="441026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54</a:t>
            </a:fld>
            <a:endParaRPr lang="en-US" altLang="en-US" dirty="0"/>
          </a:p>
        </p:txBody>
      </p:sp>
      <p:sp>
        <p:nvSpPr>
          <p:cNvPr id="3" name="Title 2"/>
          <p:cNvSpPr>
            <a:spLocks noGrp="1"/>
          </p:cNvSpPr>
          <p:nvPr>
            <p:ph type="title"/>
          </p:nvPr>
        </p:nvSpPr>
        <p:spPr/>
        <p:txBody>
          <a:bodyPr/>
          <a:lstStyle/>
          <a:p>
            <a:r>
              <a:rPr lang="en-US" dirty="0"/>
              <a:t>How supplied</a:t>
            </a:r>
            <a:r>
              <a:rPr lang="en-US" baseline="30000" dirty="0"/>
              <a:t>1</a:t>
            </a:r>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4797" y="1548936"/>
            <a:ext cx="2107431" cy="2821170"/>
          </a:xfrm>
          <a:prstGeom prst="rect">
            <a:avLst/>
          </a:prstGeom>
          <a:ln w="38100">
            <a:solidFill>
              <a:schemeClr val="accent1"/>
            </a:solidFill>
          </a:ln>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29" y="1222557"/>
            <a:ext cx="2281050" cy="1953006"/>
          </a:xfrm>
          <a:prstGeom prst="rect">
            <a:avLst/>
          </a:prstGeom>
          <a:ln w="38100">
            <a:solidFill>
              <a:schemeClr val="accent1"/>
            </a:solidFill>
          </a:ln>
        </p:spPr>
      </p:pic>
      <p:pic>
        <p:nvPicPr>
          <p:cNvPr id="7" name="Picture 6"/>
          <p:cNvPicPr>
            <a:picLocks noChangeAspect="1"/>
          </p:cNvPicPr>
          <p:nvPr/>
        </p:nvPicPr>
        <p:blipFill rotWithShape="1">
          <a:blip r:embed="rId4"/>
          <a:srcRect l="14832" r="21923"/>
          <a:stretch/>
        </p:blipFill>
        <p:spPr>
          <a:xfrm>
            <a:off x="6179647" y="1837470"/>
            <a:ext cx="2480237" cy="2944784"/>
          </a:xfrm>
          <a:prstGeom prst="rect">
            <a:avLst/>
          </a:prstGeom>
          <a:ln w="38100">
            <a:solidFill>
              <a:schemeClr val="accent1"/>
            </a:solidFill>
          </a:ln>
        </p:spPr>
      </p:pic>
      <p:sp>
        <p:nvSpPr>
          <p:cNvPr id="8" name="Content Placeholder 2"/>
          <p:cNvSpPr txBox="1">
            <a:spLocks/>
          </p:cNvSpPr>
          <p:nvPr/>
        </p:nvSpPr>
        <p:spPr bwMode="auto">
          <a:xfrm>
            <a:off x="1109676" y="3244640"/>
            <a:ext cx="1701752" cy="365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defRPr/>
            </a:pPr>
            <a:r>
              <a:rPr lang="en-US" altLang="en-US" b="1" kern="0" dirty="0">
                <a:ea typeface="MS PGothic" charset="-128"/>
              </a:rPr>
              <a:t>Type A packaging</a:t>
            </a:r>
          </a:p>
        </p:txBody>
      </p:sp>
      <p:sp>
        <p:nvSpPr>
          <p:cNvPr id="9" name="Content Placeholder 2"/>
          <p:cNvSpPr txBox="1">
            <a:spLocks/>
          </p:cNvSpPr>
          <p:nvPr/>
        </p:nvSpPr>
        <p:spPr bwMode="auto">
          <a:xfrm>
            <a:off x="3943517" y="4503144"/>
            <a:ext cx="1369989" cy="365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defRPr/>
            </a:pPr>
            <a:r>
              <a:rPr lang="en-US" altLang="en-US" b="1" kern="0" dirty="0">
                <a:ea typeface="MS PGothic" charset="-128"/>
              </a:rPr>
              <a:t>Plastic Sealed</a:t>
            </a:r>
          </a:p>
        </p:txBody>
      </p:sp>
      <p:sp>
        <p:nvSpPr>
          <p:cNvPr id="10" name="Content Placeholder 2"/>
          <p:cNvSpPr txBox="1">
            <a:spLocks/>
          </p:cNvSpPr>
          <p:nvPr/>
        </p:nvSpPr>
        <p:spPr bwMode="auto">
          <a:xfrm>
            <a:off x="6720114" y="4895040"/>
            <a:ext cx="1562913" cy="365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lgn="ctr" defTabSz="914400">
              <a:buNone/>
              <a:defRPr/>
            </a:pPr>
            <a:r>
              <a:rPr lang="en-US" altLang="en-US" b="1" kern="0" dirty="0">
                <a:ea typeface="MS PGothic" charset="-128"/>
              </a:rPr>
              <a:t>Lead Container and Vial</a:t>
            </a:r>
          </a:p>
        </p:txBody>
      </p:sp>
      <p:sp>
        <p:nvSpPr>
          <p:cNvPr id="12" name="Rectangle 11"/>
          <p:cNvSpPr/>
          <p:nvPr/>
        </p:nvSpPr>
        <p:spPr bwMode="auto">
          <a:xfrm>
            <a:off x="331450" y="4895040"/>
            <a:ext cx="5133967" cy="53974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solidFill>
                  <a:schemeClr val="bg1"/>
                </a:solidFill>
                <a:latin typeface="Helvetica Neue"/>
              </a:rPr>
              <a:t>LUTATHERA</a:t>
            </a:r>
            <a:r>
              <a:rPr lang="en-US" sz="1400" baseline="30000" dirty="0">
                <a:solidFill>
                  <a:schemeClr val="bg1"/>
                </a:solidFill>
                <a:latin typeface="Helvetica Neue"/>
              </a:rPr>
              <a:t>®</a:t>
            </a:r>
            <a:r>
              <a:rPr lang="en-US" sz="1400" dirty="0">
                <a:solidFill>
                  <a:schemeClr val="bg1"/>
                </a:solidFill>
                <a:latin typeface="Helvetica Neue"/>
              </a:rPr>
              <a:t> is supplied as a read-to use, 30 mL single dose vial containing 200 mCi +/- 10%</a:t>
            </a:r>
            <a:endParaRPr kumimoji="0" lang="en-US" sz="1400" b="0" i="0" u="none" strike="noStrike" cap="none" normalizeH="0" baseline="30000" dirty="0">
              <a:ln>
                <a:noFill/>
              </a:ln>
              <a:solidFill>
                <a:schemeClr val="bg1"/>
              </a:solidFill>
              <a:effectLst/>
              <a:latin typeface="Helvetica Neue"/>
            </a:endParaRPr>
          </a:p>
        </p:txBody>
      </p:sp>
      <p:sp>
        <p:nvSpPr>
          <p:cNvPr id="13"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7684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55</a:t>
            </a:fld>
            <a:endParaRPr lang="en-US" altLang="en-US" dirty="0"/>
          </a:p>
        </p:txBody>
      </p:sp>
      <p:sp>
        <p:nvSpPr>
          <p:cNvPr id="3" name="Title 2"/>
          <p:cNvSpPr>
            <a:spLocks noGrp="1"/>
          </p:cNvSpPr>
          <p:nvPr>
            <p:ph type="title"/>
          </p:nvPr>
        </p:nvSpPr>
        <p:spPr/>
        <p:txBody>
          <a:bodyPr/>
          <a:lstStyle/>
          <a:p>
            <a:r>
              <a:rPr lang="en-US" dirty="0"/>
              <a:t>Dose calibration</a:t>
            </a:r>
          </a:p>
        </p:txBody>
      </p:sp>
      <p:sp>
        <p:nvSpPr>
          <p:cNvPr id="4" name="Content Placeholder 3"/>
          <p:cNvSpPr>
            <a:spLocks noGrp="1"/>
          </p:cNvSpPr>
          <p:nvPr>
            <p:ph idx="1"/>
          </p:nvPr>
        </p:nvSpPr>
        <p:spPr>
          <a:xfrm>
            <a:off x="234776" y="1472960"/>
            <a:ext cx="4966952" cy="4329212"/>
          </a:xfrm>
        </p:spPr>
        <p:txBody>
          <a:bodyPr/>
          <a:lstStyle/>
          <a:p>
            <a:r>
              <a:rPr lang="en-US" dirty="0"/>
              <a:t>A reference standard source of Lu 177 may be utilized to determine the appropriate dial setting on a dose calibrator for future use with LUTATHERA</a:t>
            </a:r>
            <a:r>
              <a:rPr lang="en-US" baseline="30000" dirty="0"/>
              <a:t>® </a:t>
            </a:r>
            <a:r>
              <a:rPr lang="en-US" dirty="0"/>
              <a:t>(lutetium Lu 177 dotatate). The reference standard source of Lu 177 is measured by Advanced Accelerator Applications (AAA) at the LUTATHERA</a:t>
            </a:r>
            <a:r>
              <a:rPr lang="en-US" baseline="30000" dirty="0"/>
              <a:t>®</a:t>
            </a:r>
            <a:r>
              <a:rPr lang="en-US" dirty="0"/>
              <a:t> manufacturing site and provided in a water solution or as lutetium Lu 177 dotatate (not for human use). </a:t>
            </a:r>
          </a:p>
          <a:p>
            <a:pPr marL="0" indent="0">
              <a:buNone/>
            </a:pPr>
            <a:endParaRPr lang="en-US" dirty="0"/>
          </a:p>
          <a:p>
            <a:r>
              <a:rPr lang="en-US" dirty="0"/>
              <a:t>The reference standard will be sent:</a:t>
            </a:r>
          </a:p>
          <a:p>
            <a:pPr lvl="1"/>
            <a:r>
              <a:rPr lang="en-US" dirty="0"/>
              <a:t>In a 30 mL colorless Type I glass vial—the same container used to provide the patient-ready dose;</a:t>
            </a:r>
          </a:p>
          <a:p>
            <a:pPr lvl="1"/>
            <a:r>
              <a:rPr lang="en-US" dirty="0"/>
              <a:t>In a volume ranged between 20.5 and 25 mL;</a:t>
            </a:r>
          </a:p>
          <a:p>
            <a:pPr lvl="1"/>
            <a:r>
              <a:rPr lang="en-US" dirty="0"/>
              <a:t>With an activity close to 7.4 GBq (200 mCi) at date and time of clinical site calibration.</a:t>
            </a:r>
          </a:p>
        </p:txBody>
      </p:sp>
      <p:pic>
        <p:nvPicPr>
          <p:cNvPr id="5" name="Picture 4"/>
          <p:cNvPicPr>
            <a:picLocks noChangeAspect="1"/>
          </p:cNvPicPr>
          <p:nvPr/>
        </p:nvPicPr>
        <p:blipFill>
          <a:blip r:embed="rId2"/>
          <a:stretch>
            <a:fillRect/>
          </a:stretch>
        </p:blipFill>
        <p:spPr>
          <a:xfrm>
            <a:off x="5613346" y="1599221"/>
            <a:ext cx="2827871" cy="3644900"/>
          </a:xfrm>
          <a:prstGeom prst="rect">
            <a:avLst/>
          </a:prstGeom>
          <a:ln w="38100">
            <a:solidFill>
              <a:srgbClr val="81B438"/>
            </a:solidFill>
          </a:ln>
        </p:spPr>
      </p:pic>
    </p:spTree>
    <p:extLst>
      <p:ext uri="{BB962C8B-B14F-4D97-AF65-F5344CB8AC3E}">
        <p14:creationId xmlns:p14="http://schemas.microsoft.com/office/powerpoint/2010/main" val="3387833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55411" y="2223385"/>
            <a:ext cx="3290977" cy="2193985"/>
          </a:xfrm>
          <a:prstGeom prst="rect">
            <a:avLst/>
          </a:prstGeom>
          <a:ln w="38100">
            <a:solidFill>
              <a:srgbClr val="81B438"/>
            </a:solidFill>
          </a:ln>
        </p:spPr>
      </p:pic>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56</a:t>
            </a:fld>
            <a:endParaRPr lang="en-US" altLang="en-US" dirty="0"/>
          </a:p>
        </p:txBody>
      </p:sp>
      <p:sp>
        <p:nvSpPr>
          <p:cNvPr id="3" name="Title 2"/>
          <p:cNvSpPr>
            <a:spLocks noGrp="1"/>
          </p:cNvSpPr>
          <p:nvPr>
            <p:ph type="title"/>
          </p:nvPr>
        </p:nvSpPr>
        <p:spPr/>
        <p:txBody>
          <a:bodyPr/>
          <a:lstStyle/>
          <a:p>
            <a:r>
              <a:rPr lang="en-US" dirty="0"/>
              <a:t>Waste management</a:t>
            </a:r>
          </a:p>
        </p:txBody>
      </p:sp>
      <p:sp>
        <p:nvSpPr>
          <p:cNvPr id="4" name="Content Placeholder 3"/>
          <p:cNvSpPr>
            <a:spLocks noGrp="1"/>
          </p:cNvSpPr>
          <p:nvPr>
            <p:ph idx="1"/>
          </p:nvPr>
        </p:nvSpPr>
        <p:spPr>
          <a:xfrm>
            <a:off x="234776" y="1472960"/>
            <a:ext cx="5070469" cy="4329212"/>
          </a:xfrm>
        </p:spPr>
        <p:txBody>
          <a:bodyPr/>
          <a:lstStyle/>
          <a:p>
            <a:r>
              <a:rPr lang="en-US" dirty="0"/>
              <a:t>LUTATHERA</a:t>
            </a:r>
            <a:r>
              <a:rPr lang="en-US" baseline="30000" dirty="0"/>
              <a:t>®  </a:t>
            </a:r>
            <a:r>
              <a:rPr lang="en-US" dirty="0"/>
              <a:t>(lutetium Lu 177 dotatate) should be disposed of only by authorized persons in designated clinical settings. LUTATHERA</a:t>
            </a:r>
            <a:r>
              <a:rPr lang="en-US" baseline="30000" dirty="0"/>
              <a:t>®</a:t>
            </a:r>
            <a:r>
              <a:rPr lang="en-US" dirty="0"/>
              <a:t> is a beta emitter that decays with a half-life of ~6.647 days.</a:t>
            </a:r>
            <a:r>
              <a:rPr lang="en-US" baseline="30000" dirty="0"/>
              <a:t>1</a:t>
            </a:r>
          </a:p>
          <a:p>
            <a:endParaRPr lang="en-US" dirty="0"/>
          </a:p>
          <a:p>
            <a:r>
              <a:rPr lang="en-US" dirty="0"/>
              <a:t>Materials and waste exposed to radioactivity during LUTATHERA</a:t>
            </a:r>
            <a:r>
              <a:rPr lang="en-US" baseline="30000" dirty="0"/>
              <a:t>®</a:t>
            </a:r>
            <a:r>
              <a:rPr lang="en-US" dirty="0"/>
              <a:t> treatment should be stored and decayed to the appropriate allowable limits. A Waste Management Service is available, at cost, through AAA Customer  Service to ship, store, and decay waste resulting from LUTATHERA</a:t>
            </a:r>
            <a:r>
              <a:rPr lang="en-US" baseline="30000" dirty="0"/>
              <a:t>®</a:t>
            </a:r>
            <a:r>
              <a:rPr lang="en-US" dirty="0"/>
              <a:t> treatment.  The cost associated with the Waste Management Service is approximately $1,200 per pail, which can fit around 10 LUTATHERA</a:t>
            </a:r>
            <a:r>
              <a:rPr lang="en-US" baseline="30000" dirty="0"/>
              <a:t>®</a:t>
            </a:r>
            <a:r>
              <a:rPr lang="en-US" dirty="0"/>
              <a:t> administrations worth of waste materials.</a:t>
            </a:r>
          </a:p>
          <a:p>
            <a:endParaRPr lang="en-US" dirty="0"/>
          </a:p>
          <a:p>
            <a:r>
              <a:rPr lang="en-US" dirty="0"/>
              <a:t>To learn more about this Waste Management Service and the cost associated, please contact AAA Customer Service at </a:t>
            </a:r>
            <a:r>
              <a:rPr lang="en-US" b="1" dirty="0"/>
              <a:t>customerservice-us@adacap.com.</a:t>
            </a:r>
          </a:p>
        </p:txBody>
      </p:sp>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
        <p:nvSpPr>
          <p:cNvPr id="7" name="Content Placeholder 3"/>
          <p:cNvSpPr txBox="1">
            <a:spLocks/>
          </p:cNvSpPr>
          <p:nvPr/>
        </p:nvSpPr>
        <p:spPr>
          <a:xfrm>
            <a:off x="5817368" y="4419263"/>
            <a:ext cx="3181524" cy="246214"/>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defTabSz="914400">
              <a:buNone/>
            </a:pPr>
            <a:r>
              <a:rPr lang="en-US" sz="1050" i="1" kern="0" dirty="0"/>
              <a:t>Picture is not representative of items’ actual sizes</a:t>
            </a:r>
            <a:endParaRPr lang="en-US" sz="1050" b="1" i="1" kern="0" dirty="0"/>
          </a:p>
        </p:txBody>
      </p:sp>
    </p:spTree>
    <p:extLst>
      <p:ext uri="{BB962C8B-B14F-4D97-AF65-F5344CB8AC3E}">
        <p14:creationId xmlns:p14="http://schemas.microsoft.com/office/powerpoint/2010/main" val="2787807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57</a:t>
            </a:fld>
            <a:endParaRPr lang="en-US" altLang="en-US" dirty="0"/>
          </a:p>
        </p:txBody>
      </p:sp>
      <p:sp>
        <p:nvSpPr>
          <p:cNvPr id="3" name="Title 2"/>
          <p:cNvSpPr>
            <a:spLocks noGrp="1"/>
          </p:cNvSpPr>
          <p:nvPr>
            <p:ph type="title"/>
          </p:nvPr>
        </p:nvSpPr>
        <p:spPr/>
        <p:txBody>
          <a:bodyPr/>
          <a:lstStyle/>
          <a:p>
            <a:r>
              <a:rPr lang="en-US" dirty="0"/>
              <a:t>Patient instructions</a:t>
            </a:r>
          </a:p>
        </p:txBody>
      </p:sp>
      <p:sp>
        <p:nvSpPr>
          <p:cNvPr id="4" name="Content Placeholder 3"/>
          <p:cNvSpPr>
            <a:spLocks noGrp="1"/>
          </p:cNvSpPr>
          <p:nvPr>
            <p:ph idx="1"/>
          </p:nvPr>
        </p:nvSpPr>
        <p:spPr/>
        <p:txBody>
          <a:bodyPr/>
          <a:lstStyle/>
          <a:p>
            <a:r>
              <a:rPr lang="en-US" dirty="0"/>
              <a:t>Patients may arrive in street clothes but may change  into hospital gowns before the LUTATHERA</a:t>
            </a:r>
            <a:r>
              <a:rPr lang="en-US" baseline="30000" dirty="0"/>
              <a:t>®</a:t>
            </a:r>
            <a:r>
              <a:rPr lang="en-US" dirty="0"/>
              <a:t> (lutetium Lu 177 dotatate) infusion, so that their gowns may be quarantined in the event of a radiation spill. </a:t>
            </a:r>
          </a:p>
          <a:p>
            <a:endParaRPr lang="en-US" dirty="0"/>
          </a:p>
          <a:p>
            <a:r>
              <a:rPr lang="en-US" dirty="0"/>
              <a:t>Patients should be instructed regarding procedures to avoid contamination of the bathroom: </a:t>
            </a:r>
          </a:p>
          <a:p>
            <a:pPr lvl="1"/>
            <a:r>
              <a:rPr lang="en-US" dirty="0"/>
              <a:t>Men should sit on the toilet to urinate</a:t>
            </a:r>
          </a:p>
          <a:p>
            <a:pPr lvl="1"/>
            <a:r>
              <a:rPr lang="en-US" dirty="0"/>
              <a:t>Patients should double-flush the toilet after use</a:t>
            </a:r>
          </a:p>
          <a:p>
            <a:pPr lvl="1"/>
            <a:endParaRPr lang="en-US" dirty="0"/>
          </a:p>
          <a:p>
            <a:r>
              <a:rPr lang="en-US" dirty="0"/>
              <a:t>Patients should be discharged only when radiation exposure to third parties does not exceed regulatory threshold; usually 5 </a:t>
            </a:r>
            <a:r>
              <a:rPr lang="en-US" dirty="0" err="1"/>
              <a:t>mSv</a:t>
            </a:r>
            <a:r>
              <a:rPr lang="en-US" dirty="0"/>
              <a:t> (0.5 rem)</a:t>
            </a:r>
          </a:p>
          <a:p>
            <a:pPr lvl="1"/>
            <a:endParaRPr lang="en-US" dirty="0"/>
          </a:p>
          <a:p>
            <a:r>
              <a:rPr lang="en-US" dirty="0"/>
              <a:t>LUTATHERA</a:t>
            </a:r>
            <a:r>
              <a:rPr lang="en-US" baseline="30000" dirty="0"/>
              <a:t>®</a:t>
            </a:r>
            <a:r>
              <a:rPr lang="en-US" dirty="0"/>
              <a:t> can cause fetal harm:</a:t>
            </a:r>
          </a:p>
          <a:p>
            <a:pPr lvl="1"/>
            <a:r>
              <a:rPr lang="en-US" dirty="0"/>
              <a:t>Females of reproductive potential should use effective contraception during treatment and for 7 months following the final dose of LUTATHERA</a:t>
            </a:r>
            <a:r>
              <a:rPr lang="en-US" baseline="30000" dirty="0"/>
              <a:t>®</a:t>
            </a:r>
            <a:r>
              <a:rPr lang="en-US" dirty="0"/>
              <a:t>. </a:t>
            </a:r>
          </a:p>
          <a:p>
            <a:pPr lvl="1"/>
            <a:r>
              <a:rPr lang="en-US" dirty="0"/>
              <a:t>Males with female partners of reproductive potential should use effective contraception during and for 4 months following the final dose of LUTATHERA</a:t>
            </a:r>
            <a:r>
              <a:rPr lang="en-US" baseline="30000" dirty="0"/>
              <a:t>®</a:t>
            </a:r>
          </a:p>
          <a:p>
            <a:endParaRPr lang="en-US" dirty="0"/>
          </a:p>
          <a:p>
            <a:endParaRPr lang="en-US" dirty="0"/>
          </a:p>
        </p:txBody>
      </p:sp>
    </p:spTree>
    <p:extLst>
      <p:ext uri="{BB962C8B-B14F-4D97-AF65-F5344CB8AC3E}">
        <p14:creationId xmlns:p14="http://schemas.microsoft.com/office/powerpoint/2010/main" val="3210179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34" name="Rounded Rectangle 33"/>
          <p:cNvSpPr/>
          <p:nvPr/>
        </p:nvSpPr>
        <p:spPr bwMode="auto">
          <a:xfrm>
            <a:off x="501439" y="5095772"/>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sp>
        <p:nvSpPr>
          <p:cNvPr id="39" name="Rounded Rectangle 38">
            <a:hlinkClick r:id="rId3"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40" name="Oval 39"/>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41" name="Rounded Rectangle 40">
            <a:hlinkClick r:id="rId4" action="ppaction://hlinksldjump"/>
          </p:cNvPr>
          <p:cNvSpPr/>
          <p:nvPr/>
        </p:nvSpPr>
        <p:spPr bwMode="auto">
          <a:xfrm>
            <a:off x="501437" y="196913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42" name="Oval 41"/>
          <p:cNvSpPr/>
          <p:nvPr/>
        </p:nvSpPr>
        <p:spPr bwMode="auto">
          <a:xfrm>
            <a:off x="226724" y="197696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43" name="Rounded Rectangle 42">
            <a:hlinkClick r:id="rId5"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44" name="Oval 43"/>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45" name="Rounded Rectangle 44">
            <a:hlinkClick r:id="rId6"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46" name="Oval 45"/>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47" name="Rounded Rectangle 46">
            <a:hlinkClick r:id="rId7"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48" name="Oval 47"/>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49" name="Rounded Rectangle 48">
            <a:hlinkClick r:id="rId8"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50" name="Oval 49"/>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51" name="Picture 50">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52" name="Picture 51">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53" name="Picture 52">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54" name="Picture 53">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55" name="Picture 54">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56" name="Picture 55">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803194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6386" y="1202971"/>
            <a:ext cx="3478676" cy="544789"/>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algn="ctr" defTabSz="844083" eaLnBrk="0" fontAlgn="base" hangingPunct="0">
              <a:spcBef>
                <a:spcPct val="0"/>
              </a:spcBef>
              <a:spcAft>
                <a:spcPct val="0"/>
              </a:spcAft>
            </a:pPr>
            <a:r>
              <a:rPr lang="en-US" b="1" dirty="0">
                <a:solidFill>
                  <a:schemeClr val="bg1"/>
                </a:solidFill>
                <a:latin typeface="Arial" charset="0"/>
                <a:ea typeface="Arial" charset="0"/>
                <a:cs typeface="Arial" charset="0"/>
              </a:rPr>
              <a:t>Copay Assistance Program*</a:t>
            </a:r>
          </a:p>
        </p:txBody>
      </p:sp>
      <p:sp>
        <p:nvSpPr>
          <p:cNvPr id="9" name="TextBox 8"/>
          <p:cNvSpPr txBox="1"/>
          <p:nvPr/>
        </p:nvSpPr>
        <p:spPr>
          <a:xfrm>
            <a:off x="366386" y="2007117"/>
            <a:ext cx="3478676" cy="774251"/>
          </a:xfrm>
          <a:prstGeom prst="rect">
            <a:avLst/>
          </a:prstGeom>
        </p:spPr>
        <p:txBody>
          <a:bodyPr wrap="square" rtlCol="0">
            <a:spAutoFit/>
          </a:bodyPr>
          <a:lstStyle/>
          <a:p>
            <a:pPr marL="162662" indent="-162662">
              <a:buFont typeface="Wingdings" charset="2"/>
              <a:buChar char="§"/>
            </a:pPr>
            <a:r>
              <a:rPr lang="en-US" sz="1477" dirty="0">
                <a:solidFill>
                  <a:schemeClr val="tx1">
                    <a:lumMod val="75000"/>
                    <a:lumOff val="25000"/>
                  </a:schemeClr>
                </a:solidFill>
                <a:latin typeface="Arial" charset="0"/>
                <a:ea typeface="Arial" charset="0"/>
                <a:cs typeface="Arial" charset="0"/>
              </a:rPr>
              <a:t>Patients with commercial insurance</a:t>
            </a:r>
          </a:p>
          <a:p>
            <a:pPr marL="162662" indent="-162662">
              <a:buFont typeface="Wingdings" charset="2"/>
              <a:buChar char="§"/>
            </a:pPr>
            <a:endParaRPr lang="en-US" sz="1477" dirty="0">
              <a:solidFill>
                <a:schemeClr val="tx1">
                  <a:lumMod val="75000"/>
                  <a:lumOff val="25000"/>
                </a:schemeClr>
              </a:solidFill>
              <a:latin typeface="Arial" charset="0"/>
              <a:ea typeface="Arial" charset="0"/>
              <a:cs typeface="Arial" charset="0"/>
            </a:endParaRPr>
          </a:p>
          <a:p>
            <a:pPr marL="162662" indent="-162662">
              <a:buFont typeface="Wingdings" charset="2"/>
              <a:buChar char="§"/>
            </a:pPr>
            <a:r>
              <a:rPr lang="en-US" sz="1477" dirty="0">
                <a:solidFill>
                  <a:schemeClr val="tx1">
                    <a:lumMod val="75000"/>
                    <a:lumOff val="25000"/>
                  </a:schemeClr>
                </a:solidFill>
                <a:latin typeface="Arial" charset="0"/>
                <a:ea typeface="Arial" charset="0"/>
                <a:cs typeface="Arial" charset="0"/>
              </a:rPr>
              <a:t>Patients must meet financial criteria</a:t>
            </a:r>
          </a:p>
        </p:txBody>
      </p:sp>
      <p:sp>
        <p:nvSpPr>
          <p:cNvPr id="8" name="Rectangle 7"/>
          <p:cNvSpPr/>
          <p:nvPr/>
        </p:nvSpPr>
        <p:spPr bwMode="auto">
          <a:xfrm>
            <a:off x="4560935" y="1202971"/>
            <a:ext cx="3478676" cy="544789"/>
          </a:xfrm>
          <a:prstGeom prst="rect">
            <a:avLst/>
          </a:prstGeom>
          <a:solidFill>
            <a:schemeClr val="accent1"/>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algn="ctr" defTabSz="844083" eaLnBrk="0" fontAlgn="base" hangingPunct="0">
              <a:spcBef>
                <a:spcPct val="0"/>
              </a:spcBef>
              <a:spcAft>
                <a:spcPct val="0"/>
              </a:spcAft>
            </a:pPr>
            <a:r>
              <a:rPr lang="en-US" b="1" dirty="0">
                <a:solidFill>
                  <a:schemeClr val="bg1"/>
                </a:solidFill>
                <a:latin typeface="Arial" charset="0"/>
                <a:ea typeface="Arial" charset="0"/>
                <a:cs typeface="Arial" charset="0"/>
              </a:rPr>
              <a:t>Patient Assistance Program</a:t>
            </a:r>
          </a:p>
        </p:txBody>
      </p:sp>
      <p:sp>
        <p:nvSpPr>
          <p:cNvPr id="10" name="TextBox 9"/>
          <p:cNvSpPr txBox="1"/>
          <p:nvPr/>
        </p:nvSpPr>
        <p:spPr>
          <a:xfrm>
            <a:off x="4560935" y="2007117"/>
            <a:ext cx="3478676" cy="774251"/>
          </a:xfrm>
          <a:prstGeom prst="rect">
            <a:avLst/>
          </a:prstGeom>
        </p:spPr>
        <p:txBody>
          <a:bodyPr wrap="square" rtlCol="0">
            <a:spAutoFit/>
          </a:bodyPr>
          <a:lstStyle/>
          <a:p>
            <a:pPr marL="162662" indent="-162662">
              <a:buFont typeface="Wingdings" charset="2"/>
              <a:buChar char="§"/>
            </a:pPr>
            <a:r>
              <a:rPr lang="en-US" sz="1477" dirty="0">
                <a:solidFill>
                  <a:schemeClr val="tx1">
                    <a:lumMod val="75000"/>
                    <a:lumOff val="25000"/>
                  </a:schemeClr>
                </a:solidFill>
                <a:latin typeface="Arial" charset="0"/>
                <a:ea typeface="Arial" charset="0"/>
                <a:cs typeface="Arial" charset="0"/>
              </a:rPr>
              <a:t>Uninsured patients</a:t>
            </a:r>
          </a:p>
          <a:p>
            <a:pPr marL="162662" indent="-162662">
              <a:buFont typeface="Wingdings" charset="2"/>
              <a:buChar char="§"/>
            </a:pPr>
            <a:endParaRPr lang="en-US" sz="1477" dirty="0">
              <a:solidFill>
                <a:schemeClr val="tx1">
                  <a:lumMod val="75000"/>
                  <a:lumOff val="25000"/>
                </a:schemeClr>
              </a:solidFill>
              <a:latin typeface="Arial" charset="0"/>
              <a:ea typeface="Arial" charset="0"/>
              <a:cs typeface="Arial" charset="0"/>
            </a:endParaRPr>
          </a:p>
          <a:p>
            <a:pPr marL="162662" indent="-162662">
              <a:buFont typeface="Wingdings" charset="2"/>
              <a:buChar char="§"/>
            </a:pPr>
            <a:r>
              <a:rPr lang="en-US" sz="1477" dirty="0">
                <a:solidFill>
                  <a:schemeClr val="tx1">
                    <a:lumMod val="75000"/>
                    <a:lumOff val="25000"/>
                  </a:schemeClr>
                </a:solidFill>
                <a:latin typeface="Arial" charset="0"/>
                <a:ea typeface="Arial" charset="0"/>
                <a:cs typeface="Arial" charset="0"/>
              </a:rPr>
              <a:t>Patients must meet financial criteria</a:t>
            </a:r>
          </a:p>
        </p:txBody>
      </p:sp>
      <p:sp>
        <p:nvSpPr>
          <p:cNvPr id="26" name="Slide Number Placeholder 1"/>
          <p:cNvSpPr>
            <a:spLocks noGrp="1"/>
          </p:cNvSpPr>
          <p:nvPr>
            <p:ph type="sldNum" sz="quarter" idx="10"/>
          </p:nvPr>
        </p:nvSpPr>
        <p:spPr/>
        <p:txBody>
          <a:bodyPr/>
          <a:lstStyle/>
          <a:p>
            <a:pPr>
              <a:defRPr/>
            </a:pPr>
            <a:fld id="{16952F40-6BD1-41EC-8AA6-44A743C516AE}" type="slidenum">
              <a:rPr lang="en-US" altLang="en-US" smtClean="0"/>
              <a:pPr>
                <a:defRPr/>
              </a:pPr>
              <a:t>59</a:t>
            </a:fld>
            <a:endParaRPr lang="en-US" altLang="en-US" dirty="0"/>
          </a:p>
        </p:txBody>
      </p:sp>
      <p:sp>
        <p:nvSpPr>
          <p:cNvPr id="12" name="Title 11"/>
          <p:cNvSpPr>
            <a:spLocks noGrp="1"/>
          </p:cNvSpPr>
          <p:nvPr>
            <p:ph type="title"/>
          </p:nvPr>
        </p:nvSpPr>
        <p:spPr/>
        <p:txBody>
          <a:bodyPr/>
          <a:lstStyle/>
          <a:p>
            <a:r>
              <a:rPr lang="en-US" dirty="0"/>
              <a:t>AAA PatientCONNECT™</a:t>
            </a:r>
          </a:p>
        </p:txBody>
      </p:sp>
      <p:sp>
        <p:nvSpPr>
          <p:cNvPr id="11" name="TextBox 10"/>
          <p:cNvSpPr txBox="1"/>
          <p:nvPr/>
        </p:nvSpPr>
        <p:spPr>
          <a:xfrm>
            <a:off x="331450" y="3068219"/>
            <a:ext cx="7723689" cy="291170"/>
          </a:xfrm>
          <a:prstGeom prst="rect">
            <a:avLst/>
          </a:prstGeom>
        </p:spPr>
        <p:txBody>
          <a:bodyPr wrap="square" rtlCol="0">
            <a:spAutoFit/>
          </a:bodyPr>
          <a:lstStyle/>
          <a:p>
            <a:r>
              <a:rPr lang="en-US" sz="1292" i="1" dirty="0">
                <a:solidFill>
                  <a:schemeClr val="tx1">
                    <a:lumMod val="75000"/>
                    <a:lumOff val="25000"/>
                  </a:schemeClr>
                </a:solidFill>
                <a:latin typeface="Arial" charset="0"/>
                <a:ea typeface="Arial" charset="0"/>
                <a:cs typeface="Arial" charset="0"/>
              </a:rPr>
              <a:t>* Patients with public insurance (e.g. Medicare, Medicaid) </a:t>
            </a:r>
            <a:r>
              <a:rPr lang="en-US" sz="1292" b="1" i="1" u="sng" dirty="0">
                <a:solidFill>
                  <a:schemeClr val="tx1">
                    <a:lumMod val="75000"/>
                    <a:lumOff val="25000"/>
                  </a:schemeClr>
                </a:solidFill>
                <a:latin typeface="Arial" charset="0"/>
                <a:ea typeface="Arial" charset="0"/>
                <a:cs typeface="Arial" charset="0"/>
              </a:rPr>
              <a:t>do not qualify</a:t>
            </a:r>
            <a:r>
              <a:rPr lang="en-US" sz="1292" dirty="0">
                <a:solidFill>
                  <a:schemeClr val="tx1">
                    <a:lumMod val="75000"/>
                    <a:lumOff val="25000"/>
                  </a:schemeClr>
                </a:solidFill>
                <a:latin typeface="Arial" charset="0"/>
                <a:ea typeface="Arial" charset="0"/>
                <a:cs typeface="Arial" charset="0"/>
              </a:rPr>
              <a:t> </a:t>
            </a:r>
            <a:r>
              <a:rPr lang="en-US" sz="1292" i="1" dirty="0">
                <a:solidFill>
                  <a:schemeClr val="tx1">
                    <a:lumMod val="75000"/>
                    <a:lumOff val="25000"/>
                  </a:schemeClr>
                </a:solidFill>
                <a:latin typeface="Arial" charset="0"/>
                <a:ea typeface="Arial" charset="0"/>
                <a:cs typeface="Arial" charset="0"/>
              </a:rPr>
              <a:t>for copay assistance program</a:t>
            </a:r>
          </a:p>
        </p:txBody>
      </p:sp>
      <p:sp>
        <p:nvSpPr>
          <p:cNvPr id="2" name="Rectangle 1"/>
          <p:cNvSpPr/>
          <p:nvPr/>
        </p:nvSpPr>
        <p:spPr>
          <a:xfrm>
            <a:off x="366386" y="4345217"/>
            <a:ext cx="8472814" cy="1107996"/>
          </a:xfrm>
          <a:prstGeom prst="rect">
            <a:avLst/>
          </a:prstGeom>
        </p:spPr>
        <p:txBody>
          <a:bodyPr wrap="square">
            <a:spAutoFit/>
          </a:bodyPr>
          <a:lstStyle/>
          <a:p>
            <a:r>
              <a:rPr lang="en-US" sz="1100" dirty="0">
                <a:solidFill>
                  <a:srgbClr val="4C4C4C"/>
                </a:solidFill>
                <a:latin typeface="HelveticaNeueLT Std" panose="020B0604020202020204" pitchFamily="34" charset="0"/>
              </a:rPr>
              <a:t>Some restrictions apply. For full terms and conditions, please call AAA </a:t>
            </a:r>
            <a:r>
              <a:rPr lang="en-US" sz="1100" b="1" dirty="0">
                <a:solidFill>
                  <a:srgbClr val="4C4C4C"/>
                </a:solidFill>
                <a:latin typeface="HelveticaNeueLT Std" panose="020B0604020202020204" pitchFamily="34" charset="0"/>
              </a:rPr>
              <a:t>Patient</a:t>
            </a:r>
            <a:r>
              <a:rPr lang="en-US" sz="1100" dirty="0">
                <a:solidFill>
                  <a:srgbClr val="4C4C4C"/>
                </a:solidFill>
                <a:latin typeface="HelveticaNeueLT Std" panose="020B0604020202020204" pitchFamily="34" charset="0"/>
              </a:rPr>
              <a:t>CONNECT</a:t>
            </a:r>
            <a:r>
              <a:rPr lang="en-US" sz="1100" baseline="30000" dirty="0">
                <a:solidFill>
                  <a:srgbClr val="4C4C4C"/>
                </a:solidFill>
                <a:latin typeface="HelveticaNeueLT Std" panose="020B0604020202020204" pitchFamily="34" charset="0"/>
              </a:rPr>
              <a:t>TM</a:t>
            </a:r>
            <a:r>
              <a:rPr lang="en-US" sz="1100" dirty="0">
                <a:solidFill>
                  <a:srgbClr val="4C4C4C"/>
                </a:solidFill>
                <a:latin typeface="HelveticaNeueLT Std" panose="020B0604020202020204" pitchFamily="34" charset="0"/>
              </a:rPr>
              <a:t> at 844-NETS-AAA. Patients who are enrolled in any type of government insurance or reimbursement programs are not eligible. As a condition precedent of the co-payment support provided under this program, e.g., copay refunds, participating patients and pharmacies are obligated to inform insurance companies and third-party payers of any benefits they receive and the value of this program, as required by contract or otherwise. Void where prohibited by law, or restricted. Patients enrolled in the AAA </a:t>
            </a:r>
            <a:r>
              <a:rPr lang="en-US" sz="1100" b="1" dirty="0">
                <a:solidFill>
                  <a:srgbClr val="4C4C4C"/>
                </a:solidFill>
                <a:latin typeface="HelveticaNeueLT Std" panose="020B0604020202020204" pitchFamily="34" charset="0"/>
              </a:rPr>
              <a:t>Patient</a:t>
            </a:r>
            <a:r>
              <a:rPr lang="en-US" sz="1100" dirty="0">
                <a:solidFill>
                  <a:srgbClr val="4C4C4C"/>
                </a:solidFill>
                <a:latin typeface="HelveticaNeueLT Std" panose="020B0604020202020204" pitchFamily="34" charset="0"/>
              </a:rPr>
              <a:t>CONNECT™ Patient Assistance Program are not eligible for Copay Assistance.</a:t>
            </a:r>
          </a:p>
        </p:txBody>
      </p:sp>
      <p:sp>
        <p:nvSpPr>
          <p:cNvPr id="13" name="Rectangle 12"/>
          <p:cNvSpPr/>
          <p:nvPr/>
        </p:nvSpPr>
        <p:spPr bwMode="auto">
          <a:xfrm>
            <a:off x="2413383" y="3582548"/>
            <a:ext cx="3886890" cy="544789"/>
          </a:xfrm>
          <a:prstGeom prst="rect">
            <a:avLst/>
          </a:prstGeom>
          <a:solidFill>
            <a:schemeClr val="accent3"/>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algn="ctr" defTabSz="844083" eaLnBrk="0" fontAlgn="base" hangingPunct="0">
              <a:spcBef>
                <a:spcPct val="0"/>
              </a:spcBef>
              <a:spcAft>
                <a:spcPct val="0"/>
              </a:spcAft>
            </a:pPr>
            <a:r>
              <a:rPr lang="en-US" sz="1200" b="1" i="1" dirty="0">
                <a:solidFill>
                  <a:schemeClr val="bg1"/>
                </a:solidFill>
                <a:latin typeface="Arial" charset="0"/>
                <a:ea typeface="Arial" charset="0"/>
                <a:cs typeface="Arial" charset="0"/>
              </a:rPr>
              <a:t>More information is available through </a:t>
            </a:r>
            <a:br>
              <a:rPr lang="en-US" sz="1200" b="1" i="1" dirty="0">
                <a:solidFill>
                  <a:schemeClr val="bg1"/>
                </a:solidFill>
                <a:latin typeface="Arial" charset="0"/>
                <a:ea typeface="Arial" charset="0"/>
                <a:cs typeface="Arial" charset="0"/>
              </a:rPr>
            </a:br>
            <a:r>
              <a:rPr lang="en-US" sz="1200" b="1" i="1" dirty="0">
                <a:solidFill>
                  <a:schemeClr val="bg1"/>
                </a:solidFill>
                <a:latin typeface="Arial" charset="0"/>
                <a:ea typeface="Arial" charset="0"/>
                <a:cs typeface="Arial" charset="0"/>
              </a:rPr>
              <a:t>AAA Regional Market Access Managers</a:t>
            </a:r>
            <a:endParaRPr lang="en-US" b="1"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69132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6</a:t>
            </a:fld>
            <a:endParaRPr lang="en-US" altLang="en-US" dirty="0"/>
          </a:p>
        </p:txBody>
      </p:sp>
      <p:sp>
        <p:nvSpPr>
          <p:cNvPr id="10" name="Title 9"/>
          <p:cNvSpPr>
            <a:spLocks noGrp="1"/>
          </p:cNvSpPr>
          <p:nvPr>
            <p:ph type="title"/>
          </p:nvPr>
        </p:nvSpPr>
        <p:spPr>
          <a:prstGeom prst="rect">
            <a:avLst/>
          </a:prstGeom>
        </p:spPr>
        <p:txBody>
          <a:bodyPr/>
          <a:lstStyle/>
          <a:p>
            <a:r>
              <a:rPr lang="en-US" dirty="0"/>
              <a:t>Important safety information</a:t>
            </a:r>
            <a:r>
              <a:rPr lang="en-US" baseline="30000" dirty="0"/>
              <a:t>1</a:t>
            </a:r>
            <a:endParaRPr lang="en-US" dirty="0"/>
          </a:p>
        </p:txBody>
      </p:sp>
      <p:sp>
        <p:nvSpPr>
          <p:cNvPr id="4" name="Content Placeholder 3"/>
          <p:cNvSpPr>
            <a:spLocks noGrp="1"/>
          </p:cNvSpPr>
          <p:nvPr>
            <p:ph idx="1"/>
          </p:nvPr>
        </p:nvSpPr>
        <p:spPr/>
        <p:txBody>
          <a:bodyPr/>
          <a:lstStyle/>
          <a:p>
            <a:pPr lvl="0"/>
            <a:r>
              <a:rPr lang="en-US" b="1" dirty="0"/>
              <a:t>Secondary Myelodysplastic Syndrome and Leukemia: </a:t>
            </a:r>
            <a:r>
              <a:rPr lang="en-US" dirty="0"/>
              <a:t>With a median follow-up time of </a:t>
            </a:r>
            <a:br>
              <a:rPr lang="en-US" dirty="0"/>
            </a:br>
            <a:r>
              <a:rPr lang="en-US" dirty="0"/>
              <a:t>24 months, myelodysplastic syndrome (MDS) was reported in 2.7% of patients receiving </a:t>
            </a:r>
            <a:br>
              <a:rPr lang="en-US" dirty="0"/>
            </a:br>
            <a:r>
              <a:rPr lang="en-US" dirty="0"/>
              <a:t>LUTATHERA</a:t>
            </a:r>
            <a:r>
              <a:rPr lang="en-US" baseline="30000" dirty="0"/>
              <a:t>®</a:t>
            </a:r>
            <a:r>
              <a:rPr lang="en-US" dirty="0"/>
              <a:t> with long-acting octreotide. In a Phase I/II clinical study, 15 patients (1.8%) developed MDS and 4 (0.5%) developed acute leukemia. The median time to the development of MDS was 28 months (9 to 41 months) for MDS and 55 months (32 to 155 months) for acute leukemia.  </a:t>
            </a:r>
          </a:p>
          <a:p>
            <a:pPr lvl="0"/>
            <a:r>
              <a:rPr lang="en-US" b="1" dirty="0"/>
              <a:t>Renal Toxicity:</a:t>
            </a:r>
            <a:r>
              <a:rPr lang="en-US" dirty="0"/>
              <a:t> Treatment with LUTATHERA</a:t>
            </a:r>
            <a:r>
              <a:rPr lang="en-US" baseline="30000" dirty="0"/>
              <a:t>®</a:t>
            </a:r>
            <a:r>
              <a:rPr lang="en-US" dirty="0"/>
              <a:t> will expose kidneys to radiation, which may impair renal function. Monitor serum creatinine and creatinine clearance to assess changes in renal function. Advise patients to urinate frequently during and after administration of LUTATHERA</a:t>
            </a:r>
            <a:r>
              <a:rPr lang="en-US" baseline="30000" dirty="0"/>
              <a:t>®</a:t>
            </a:r>
            <a:r>
              <a:rPr lang="en-US" dirty="0"/>
              <a:t>. A concomitant intravenous infusion of amino acids during LUTATHERA</a:t>
            </a:r>
            <a:r>
              <a:rPr lang="en-US" baseline="30000" dirty="0"/>
              <a:t>®</a:t>
            </a:r>
            <a:r>
              <a:rPr lang="en-US" dirty="0"/>
              <a:t> administration is mandatory for renal protection. Patients with baseline renal impairment may be at greater risk of toxicity. Perform more frequent assessments of renal function in patients with mild or moderate impairment. Withhold, reduce dose, or permanently discontinue based on severity of reaction.</a:t>
            </a:r>
          </a:p>
          <a:p>
            <a:pPr lvl="0"/>
            <a:r>
              <a:rPr lang="en-US" b="1" dirty="0"/>
              <a:t>Hepatotoxicity:</a:t>
            </a:r>
            <a:r>
              <a:rPr lang="en-US" dirty="0"/>
              <a:t>  In LUTATHERA</a:t>
            </a:r>
            <a:r>
              <a:rPr lang="en-US" baseline="30000" dirty="0"/>
              <a:t>®</a:t>
            </a:r>
            <a:r>
              <a:rPr lang="en-US" dirty="0"/>
              <a:t> clinical trials, &lt;1% of patients were reported to have hepatic tumor hemorrhage, edema, or necrosis, with one patient experiencing intrahepatic congestion and cholestasis. Patients with hepatic metastasis may be at increased risk of hepatotoxicity due to radiation exposure. Monitor transaminases, bilirubin, and serum albumin during treatment. Withhold, reduce dose, or permanently discontinue based on severity of reaction.</a:t>
            </a:r>
          </a:p>
          <a:p>
            <a:pPr marL="0" indent="0">
              <a:buNone/>
            </a:pPr>
            <a:endParaRPr lang="en-US" dirty="0"/>
          </a:p>
        </p:txBody>
      </p:sp>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1413760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985046" y="545820"/>
            <a:ext cx="4941240" cy="643805"/>
          </a:xfrm>
          <a:prstGeom prst="rect">
            <a:avLst/>
          </a:prstGeom>
        </p:spPr>
        <p:txBody>
          <a:bodyPr/>
          <a:lstStyle/>
          <a:p>
            <a:r>
              <a:rPr lang="en-US" dirty="0"/>
              <a:t>Summary</a:t>
            </a:r>
          </a:p>
        </p:txBody>
      </p:sp>
      <p:sp>
        <p:nvSpPr>
          <p:cNvPr id="9" name="Content Placeholder 3"/>
          <p:cNvSpPr>
            <a:spLocks noGrp="1"/>
          </p:cNvSpPr>
          <p:nvPr>
            <p:ph idx="1"/>
          </p:nvPr>
        </p:nvSpPr>
        <p:spPr>
          <a:xfrm>
            <a:off x="3985046" y="1276406"/>
            <a:ext cx="4941240" cy="4638893"/>
          </a:xfrm>
        </p:spPr>
        <p:txBody>
          <a:bodyPr/>
          <a:lstStyle/>
          <a:p>
            <a:pPr marL="342900" indent="-342900">
              <a:buFont typeface="+mj-lt"/>
              <a:buAutoNum type="arabicPeriod"/>
            </a:pPr>
            <a:r>
              <a:rPr lang="en-US" dirty="0"/>
              <a:t>LUTATHERA</a:t>
            </a:r>
            <a:r>
              <a:rPr lang="en-US" baseline="30000" dirty="0"/>
              <a:t>®</a:t>
            </a:r>
            <a:r>
              <a:rPr lang="en-US" dirty="0"/>
              <a:t> (lutetium Lu 177 dotatate) is a peptide receptor radionuclide therapy that selectively binds to somatostatin receptors on GEP-NETs</a:t>
            </a:r>
            <a:r>
              <a:rPr lang="en-US" baseline="30000" dirty="0"/>
              <a:t>1</a:t>
            </a:r>
            <a:endParaRPr lang="en-US" dirty="0"/>
          </a:p>
          <a:p>
            <a:pPr marL="342900" indent="-342900">
              <a:buFont typeface="+mj-lt"/>
              <a:buAutoNum type="arabicPeriod"/>
            </a:pPr>
            <a:endParaRPr lang="en-US" baseline="30000" dirty="0"/>
          </a:p>
          <a:p>
            <a:pPr marL="342900" indent="-342900">
              <a:buFont typeface="+mj-lt"/>
              <a:buAutoNum type="arabicPeriod"/>
            </a:pPr>
            <a:r>
              <a:rPr lang="en-US" dirty="0"/>
              <a:t>LUTATHERA</a:t>
            </a:r>
            <a:r>
              <a:rPr lang="en-US" baseline="30000" dirty="0"/>
              <a:t>®</a:t>
            </a:r>
            <a:r>
              <a:rPr lang="en-US" dirty="0"/>
              <a:t> emits beta radiation that exerts a cytotoxic effect on cells</a:t>
            </a:r>
            <a:r>
              <a:rPr lang="en-US" baseline="30000" dirty="0"/>
              <a:t>1</a:t>
            </a:r>
            <a:endParaRPr lang="en-US" dirty="0"/>
          </a:p>
          <a:p>
            <a:pPr marL="342900" indent="-342900">
              <a:buFont typeface="+mj-lt"/>
              <a:buAutoNum type="arabicPeriod"/>
            </a:pPr>
            <a:endParaRPr lang="en-US" dirty="0"/>
          </a:p>
          <a:p>
            <a:pPr marL="342900" indent="-342900">
              <a:buFont typeface="+mj-lt"/>
              <a:buAutoNum type="arabicPeriod"/>
            </a:pPr>
            <a:r>
              <a:rPr lang="en-US" dirty="0"/>
              <a:t>In a phase III trial, LUTATHERA</a:t>
            </a:r>
            <a:r>
              <a:rPr lang="en-US" baseline="30000" dirty="0"/>
              <a:t>®</a:t>
            </a:r>
            <a:r>
              <a:rPr lang="en-US" dirty="0"/>
              <a:t> demonstrated a 79% reduction in the risk of disease progression or death </a:t>
            </a:r>
            <a:r>
              <a:rPr lang="it-IT" dirty="0">
                <a:ea typeface="Arial" charset="0"/>
                <a:cs typeface="Arial" charset="0"/>
              </a:rPr>
              <a:t>(HR 0.21 [95% CI, 0.13, 0.32], </a:t>
            </a:r>
            <a:r>
              <a:rPr lang="it-IT" i="1" dirty="0">
                <a:ea typeface="Arial" charset="0"/>
                <a:cs typeface="Arial" charset="0"/>
              </a:rPr>
              <a:t>P</a:t>
            </a:r>
            <a:r>
              <a:rPr lang="it-IT" dirty="0">
                <a:ea typeface="Arial" charset="0"/>
                <a:cs typeface="Arial" charset="0"/>
              </a:rPr>
              <a:t>&lt;0.0001)</a:t>
            </a:r>
            <a:r>
              <a:rPr lang="it-IT" baseline="30000" dirty="0">
                <a:ea typeface="Arial" charset="0"/>
                <a:cs typeface="Arial" charset="0"/>
              </a:rPr>
              <a:t>1</a:t>
            </a:r>
          </a:p>
          <a:p>
            <a:pPr marL="342900" indent="-342900">
              <a:buFont typeface="+mj-lt"/>
              <a:buAutoNum type="arabicPeriod"/>
            </a:pPr>
            <a:endParaRPr lang="en-US" baseline="30000" dirty="0"/>
          </a:p>
          <a:p>
            <a:pPr marL="342900" indent="-342900">
              <a:buFont typeface="+mj-lt"/>
              <a:buAutoNum type="arabicPeriod"/>
            </a:pPr>
            <a:r>
              <a:rPr lang="en-US" dirty="0"/>
              <a:t>In phase III trial, the most common adverse reactions lymphopenia (44%), increased GGT (20%), vomiting (7%), nausea (5%), elevated AST (5%), increased ALT (4%), hyperglycemia (4%), and hypokalemia (4%)</a:t>
            </a:r>
            <a:r>
              <a:rPr lang="en-US" baseline="30000" dirty="0"/>
              <a:t>1</a:t>
            </a:r>
            <a:endParaRPr lang="en-US" dirty="0"/>
          </a:p>
          <a:p>
            <a:pPr marL="342900" indent="-342900">
              <a:buFont typeface="+mj-lt"/>
              <a:buAutoNum type="arabicPeriod"/>
            </a:pPr>
            <a:endParaRPr lang="en-US" dirty="0"/>
          </a:p>
          <a:p>
            <a:pPr marL="342900" indent="-342900">
              <a:buFont typeface="+mj-lt"/>
              <a:buAutoNum type="arabicPeriod"/>
            </a:pPr>
            <a:r>
              <a:rPr lang="en-US" dirty="0"/>
              <a:t>Establishing a LUTATHERA</a:t>
            </a:r>
            <a:r>
              <a:rPr lang="en-US" baseline="30000" dirty="0"/>
              <a:t>®</a:t>
            </a:r>
            <a:r>
              <a:rPr lang="en-US" dirty="0"/>
              <a:t> treatment center involves multiple steps and should be planned for accordingly </a:t>
            </a:r>
            <a:endParaRPr lang="en-US" baseline="30000" dirty="0"/>
          </a:p>
        </p:txBody>
      </p:sp>
      <p:sp>
        <p:nvSpPr>
          <p:cNvPr id="10" name="Content Placeholder 10"/>
          <p:cNvSpPr txBox="1">
            <a:spLocks/>
          </p:cNvSpPr>
          <p:nvPr/>
        </p:nvSpPr>
        <p:spPr>
          <a:xfrm>
            <a:off x="4289846" y="6002080"/>
            <a:ext cx="463644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cxnSp>
        <p:nvCxnSpPr>
          <p:cNvPr id="12" name="Straight Connector 11"/>
          <p:cNvCxnSpPr/>
          <p:nvPr/>
        </p:nvCxnSpPr>
        <p:spPr bwMode="auto">
          <a:xfrm flipH="1">
            <a:off x="3985046" y="5865095"/>
            <a:ext cx="4941240"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14" name="Rectangle 6">
            <a:extLst/>
          </p:cNvPr>
          <p:cNvSpPr>
            <a:spLocks noGrp="1" noChangeArrowheads="1"/>
          </p:cNvSpPr>
          <p:nvPr>
            <p:ph type="sldNum" sz="quarter" idx="10"/>
          </p:nvPr>
        </p:nvSpPr>
        <p:spPr>
          <a:xfrm>
            <a:off x="8561553" y="6438935"/>
            <a:ext cx="494797" cy="356257"/>
          </a:xfrm>
        </p:spPr>
        <p:txBody>
          <a:bodyPr/>
          <a:lstStyle>
            <a:lvl1pPr>
              <a:defRPr sz="1100" b="1" smtClean="0"/>
            </a:lvl1pPr>
          </a:lstStyle>
          <a:p>
            <a:pPr>
              <a:defRPr/>
            </a:pPr>
            <a:fld id="{16952F40-6BD1-41EC-8AA6-44A743C516AE}" type="slidenum">
              <a:rPr lang="en-US" altLang="en-US" smtClean="0"/>
              <a:pPr>
                <a:defRPr/>
              </a:pPr>
              <a:t>60</a:t>
            </a:fld>
            <a:endParaRPr lang="en-US" altLang="en-US" dirty="0"/>
          </a:p>
        </p:txBody>
      </p:sp>
    </p:spTree>
    <p:extLst>
      <p:ext uri="{BB962C8B-B14F-4D97-AF65-F5344CB8AC3E}">
        <p14:creationId xmlns:p14="http://schemas.microsoft.com/office/powerpoint/2010/main" val="2879076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7</a:t>
            </a:fld>
            <a:endParaRPr lang="en-US" altLang="en-US" dirty="0"/>
          </a:p>
        </p:txBody>
      </p:sp>
      <p:sp>
        <p:nvSpPr>
          <p:cNvPr id="10" name="Title 9"/>
          <p:cNvSpPr>
            <a:spLocks noGrp="1"/>
          </p:cNvSpPr>
          <p:nvPr>
            <p:ph type="title"/>
          </p:nvPr>
        </p:nvSpPr>
        <p:spPr>
          <a:prstGeom prst="rect">
            <a:avLst/>
          </a:prstGeom>
        </p:spPr>
        <p:txBody>
          <a:bodyPr/>
          <a:lstStyle/>
          <a:p>
            <a:r>
              <a:rPr lang="en-US" dirty="0"/>
              <a:t>Important safety information</a:t>
            </a:r>
            <a:r>
              <a:rPr lang="en-US" baseline="30000" dirty="0"/>
              <a:t>1</a:t>
            </a:r>
            <a:endParaRPr lang="en-US" dirty="0"/>
          </a:p>
        </p:txBody>
      </p:sp>
      <p:sp>
        <p:nvSpPr>
          <p:cNvPr id="4" name="Content Placeholder 3"/>
          <p:cNvSpPr>
            <a:spLocks noGrp="1"/>
          </p:cNvSpPr>
          <p:nvPr>
            <p:ph idx="1"/>
          </p:nvPr>
        </p:nvSpPr>
        <p:spPr/>
        <p:txBody>
          <a:bodyPr/>
          <a:lstStyle/>
          <a:p>
            <a:pPr lvl="0"/>
            <a:r>
              <a:rPr lang="en-US" b="1" dirty="0"/>
              <a:t>Neuroendocrine Hormonal Crises:</a:t>
            </a:r>
            <a:r>
              <a:rPr lang="en-US" dirty="0"/>
              <a:t> Manifesting with flushing, diarrhea, bronchospasm and hypotension, neuroendocrine hormonal crisis occurred in 1% of patients and typically occurred </a:t>
            </a:r>
            <a:br>
              <a:rPr lang="en-US" dirty="0"/>
            </a:br>
            <a:r>
              <a:rPr lang="en-US" dirty="0"/>
              <a:t>during or within 24 hours following the initial LUTATHERA</a:t>
            </a:r>
            <a:r>
              <a:rPr lang="en-US" baseline="30000" dirty="0"/>
              <a:t>®</a:t>
            </a:r>
            <a:r>
              <a:rPr lang="en-US" dirty="0"/>
              <a:t> dose. Monitor patients for flushing, </a:t>
            </a:r>
            <a:br>
              <a:rPr lang="en-US" dirty="0"/>
            </a:br>
            <a:r>
              <a:rPr lang="en-US" dirty="0"/>
              <a:t>diarrhea, hypotension, bronchoconstriction or other signs and symptoms of tumor-related hormonal release. Administer intravenous somatostatin analogs, fluids, corticosteroids, and electrolytes as indicated.</a:t>
            </a:r>
          </a:p>
          <a:p>
            <a:pPr lvl="0"/>
            <a:r>
              <a:rPr lang="en-US" b="1" dirty="0"/>
              <a:t>Embryo-Fetal Toxicity:</a:t>
            </a:r>
            <a:r>
              <a:rPr lang="en-US" dirty="0"/>
              <a:t> LUTATHERA</a:t>
            </a:r>
            <a:r>
              <a:rPr lang="en-US" baseline="30000" dirty="0"/>
              <a:t>®</a:t>
            </a:r>
            <a:r>
              <a:rPr lang="en-US" dirty="0"/>
              <a:t> can cause fetal harm. Advise females and males of reproductive potential of the potential risk to a fetus. Advise females and males of reproductive </a:t>
            </a:r>
            <a:br>
              <a:rPr lang="en-US" dirty="0"/>
            </a:br>
            <a:r>
              <a:rPr lang="en-US" dirty="0"/>
              <a:t>potential to use effective contraception during treatment and after. Verify pregnancy status of </a:t>
            </a:r>
            <a:br>
              <a:rPr lang="en-US" dirty="0"/>
            </a:br>
            <a:r>
              <a:rPr lang="en-US" dirty="0"/>
              <a:t>females of reproductive potential prior to initiating LUTATHERA</a:t>
            </a:r>
            <a:r>
              <a:rPr lang="en-US" baseline="30000" dirty="0"/>
              <a:t>®</a:t>
            </a:r>
            <a:r>
              <a:rPr lang="en-US" dirty="0"/>
              <a:t>.</a:t>
            </a:r>
          </a:p>
          <a:p>
            <a:pPr lvl="0"/>
            <a:r>
              <a:rPr lang="en-US" b="1" dirty="0"/>
              <a:t>Risk of Infertility: </a:t>
            </a:r>
            <a:r>
              <a:rPr lang="en-US" dirty="0"/>
              <a:t>Radiation absorbed by testis and ovaries from the recommended cumulative LUTATHERA</a:t>
            </a:r>
            <a:r>
              <a:rPr lang="en-US" baseline="30000" dirty="0"/>
              <a:t>®</a:t>
            </a:r>
            <a:r>
              <a:rPr lang="en-US" dirty="0"/>
              <a:t> dose falls within the range in which temporary or permanent infertility can be expected following external beam radiotherapy.</a:t>
            </a:r>
          </a:p>
          <a:p>
            <a:pPr marL="0" indent="0">
              <a:buNone/>
            </a:pPr>
            <a:endParaRPr lang="en-US" dirty="0"/>
          </a:p>
          <a:p>
            <a:pPr marL="0" indent="0">
              <a:buNone/>
            </a:pPr>
            <a:r>
              <a:rPr lang="en-US" b="1" dirty="0">
                <a:solidFill>
                  <a:srgbClr val="81B438"/>
                </a:solidFill>
              </a:rPr>
              <a:t>ADVERSE REACTIONS</a:t>
            </a:r>
          </a:p>
          <a:p>
            <a:r>
              <a:rPr lang="en-US" dirty="0"/>
              <a:t>The most common Grade 3-4 adverse reactions observed in LUTATHERA</a:t>
            </a:r>
            <a:r>
              <a:rPr lang="en-US" baseline="30000" dirty="0"/>
              <a:t>®</a:t>
            </a:r>
            <a:r>
              <a:rPr lang="en-US" dirty="0"/>
              <a:t> clinical trials were lymphopenia (44%), increased GGT (20%), vomiting (7%), nausea (5%), elevated AST (5%), </a:t>
            </a:r>
            <a:br>
              <a:rPr lang="en-US" dirty="0"/>
            </a:br>
            <a:r>
              <a:rPr lang="en-US" dirty="0"/>
              <a:t>increased ALT (4%), hyperglycemia (4%), and hypokalemia (4%).</a:t>
            </a:r>
          </a:p>
        </p:txBody>
      </p:sp>
      <p:sp>
        <p:nvSpPr>
          <p:cNvPr id="6"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878321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52F40-6BD1-41EC-8AA6-44A743C516AE}" type="slidenum">
              <a:rPr lang="en-US" altLang="en-US" smtClean="0"/>
              <a:pPr>
                <a:defRPr/>
              </a:pPr>
              <a:t>8</a:t>
            </a:fld>
            <a:endParaRPr lang="en-US" altLang="en-US" dirty="0"/>
          </a:p>
        </p:txBody>
      </p:sp>
      <p:sp>
        <p:nvSpPr>
          <p:cNvPr id="10" name="Title 9"/>
          <p:cNvSpPr>
            <a:spLocks noGrp="1"/>
          </p:cNvSpPr>
          <p:nvPr>
            <p:ph type="title"/>
          </p:nvPr>
        </p:nvSpPr>
        <p:spPr>
          <a:prstGeom prst="rect">
            <a:avLst/>
          </a:prstGeom>
        </p:spPr>
        <p:txBody>
          <a:bodyPr/>
          <a:lstStyle/>
          <a:p>
            <a:r>
              <a:rPr lang="en-US" dirty="0"/>
              <a:t>Important safety information</a:t>
            </a:r>
            <a:r>
              <a:rPr lang="en-US" baseline="30000" dirty="0"/>
              <a:t>1</a:t>
            </a:r>
            <a:endParaRPr lang="en-US" dirty="0"/>
          </a:p>
        </p:txBody>
      </p:sp>
      <p:sp>
        <p:nvSpPr>
          <p:cNvPr id="4" name="Content Placeholder 3"/>
          <p:cNvSpPr>
            <a:spLocks noGrp="1"/>
          </p:cNvSpPr>
          <p:nvPr>
            <p:ph idx="1"/>
          </p:nvPr>
        </p:nvSpPr>
        <p:spPr/>
        <p:txBody>
          <a:bodyPr/>
          <a:lstStyle/>
          <a:p>
            <a:r>
              <a:rPr lang="en-US" dirty="0"/>
              <a:t>The following serious adverse reactions have been observed with a median follow-up time of </a:t>
            </a:r>
            <a:br>
              <a:rPr lang="en-US" dirty="0"/>
            </a:br>
            <a:r>
              <a:rPr lang="en-US" dirty="0"/>
              <a:t>more than 4 years after treatment with LUTATHERA</a:t>
            </a:r>
            <a:r>
              <a:rPr lang="en-US" baseline="30000" dirty="0"/>
              <a:t>®</a:t>
            </a:r>
            <a:r>
              <a:rPr lang="en-US" dirty="0"/>
              <a:t>: myelodysplastic syndrome (2%), acute </a:t>
            </a:r>
            <a:br>
              <a:rPr lang="en-US" dirty="0"/>
            </a:br>
            <a:r>
              <a:rPr lang="en-US" dirty="0"/>
              <a:t>leukemia (1%), renal failure (2%), hypotension (1%), cardiac failure (2%), myocardial infarction</a:t>
            </a:r>
            <a:br>
              <a:rPr lang="en-US" dirty="0"/>
            </a:br>
            <a:r>
              <a:rPr lang="en-US" dirty="0"/>
              <a:t>(1%), and neuroendocrine hormonal crisis (1%). Patients should be counseled and monitored in accordance with the LUTATHERA</a:t>
            </a:r>
            <a:r>
              <a:rPr lang="en-US" baseline="30000" dirty="0"/>
              <a:t>®</a:t>
            </a:r>
            <a:r>
              <a:rPr lang="en-US" dirty="0"/>
              <a:t> prescribing information.</a:t>
            </a:r>
            <a:endParaRPr lang="en-US" b="1" dirty="0"/>
          </a:p>
          <a:p>
            <a:pPr marL="0" indent="0">
              <a:buNone/>
            </a:pPr>
            <a:r>
              <a:rPr lang="en-US" b="1" dirty="0">
                <a:solidFill>
                  <a:srgbClr val="81B438"/>
                </a:solidFill>
              </a:rPr>
              <a:t>DRUG INTERACTIONS</a:t>
            </a:r>
          </a:p>
          <a:p>
            <a:r>
              <a:rPr lang="en-US" dirty="0"/>
              <a:t>Somatostatin and its analogs competitively bind to somatostatin receptors and may interfere with the efficacy of LUTATHERA</a:t>
            </a:r>
            <a:r>
              <a:rPr lang="en-US" baseline="30000" dirty="0"/>
              <a:t>®</a:t>
            </a:r>
            <a:r>
              <a:rPr lang="en-US" dirty="0"/>
              <a:t>. Discontinue long-acting somatostatin analogs at least 4 weeks and short-acting octreotide at least 24 hours prior to each LUTATHERA</a:t>
            </a:r>
            <a:r>
              <a:rPr lang="en-US" baseline="30000" dirty="0"/>
              <a:t>®</a:t>
            </a:r>
            <a:r>
              <a:rPr lang="en-US" dirty="0"/>
              <a:t> dose. Administer short- and long-acting octreotide during LUTATHERA</a:t>
            </a:r>
            <a:r>
              <a:rPr lang="en-US" baseline="30000" dirty="0"/>
              <a:t>®</a:t>
            </a:r>
            <a:r>
              <a:rPr lang="en-US" dirty="0"/>
              <a:t> treatment as recommended.  </a:t>
            </a:r>
            <a:endParaRPr lang="en-US" b="1" dirty="0"/>
          </a:p>
          <a:p>
            <a:pPr marL="0" indent="0">
              <a:buNone/>
            </a:pPr>
            <a:r>
              <a:rPr lang="en-US" b="1" dirty="0">
                <a:solidFill>
                  <a:srgbClr val="81B438"/>
                </a:solidFill>
              </a:rPr>
              <a:t>Please see full Prescribing Information.</a:t>
            </a:r>
            <a:endParaRPr lang="en-US" dirty="0"/>
          </a:p>
          <a:p>
            <a:pPr marL="0" indent="0">
              <a:buNone/>
            </a:pPr>
            <a:r>
              <a:rPr lang="en-US" dirty="0"/>
              <a:t>To report SUSPECTED ADVERSE REACTIONS, contact Advanced Accelerator Applications USA, Inc. at 1-844-863-1930, or us-pharmacovigilance@adacap.com, or FDA at 1-800-FDA-1088 or www.fda.gov/medwatch.</a:t>
            </a:r>
          </a:p>
          <a:p>
            <a:pPr marL="0" indent="0">
              <a:buNone/>
            </a:pPr>
            <a:endParaRPr lang="en-US" dirty="0"/>
          </a:p>
          <a:p>
            <a:pPr marL="0" indent="0">
              <a:buNone/>
            </a:pPr>
            <a:r>
              <a:rPr lang="en-US" dirty="0"/>
              <a:t>Distributed by: Advanced Accelerator Applications USA, Inc., NJ 07041</a:t>
            </a:r>
          </a:p>
        </p:txBody>
      </p:sp>
      <p:sp>
        <p:nvSpPr>
          <p:cNvPr id="5" name="Content Placeholder 10"/>
          <p:cNvSpPr txBox="1">
            <a:spLocks/>
          </p:cNvSpPr>
          <p:nvPr/>
        </p:nvSpPr>
        <p:spPr>
          <a:xfrm>
            <a:off x="1371600" y="5917882"/>
            <a:ext cx="5715000" cy="663838"/>
          </a:xfrm>
          <a:prstGeom prst="rect">
            <a:avLst/>
          </a:prstGeom>
        </p:spPr>
        <p:txBody>
          <a:bodyPr/>
          <a:lstStyle>
            <a:lvl1pPr marL="316531" indent="-316531" algn="l" rtl="0" eaLnBrk="0" fontAlgn="base" hangingPunct="0">
              <a:spcBef>
                <a:spcPct val="20000"/>
              </a:spcBef>
              <a:spcAft>
                <a:spcPct val="0"/>
              </a:spcAft>
              <a:buClr>
                <a:srgbClr val="95C154"/>
              </a:buClr>
              <a:buFont typeface="Arial" panose="020B0604020202020204" pitchFamily="34" charset="0"/>
              <a:buChar char="•"/>
              <a:defRPr sz="1400">
                <a:solidFill>
                  <a:schemeClr val="tx1">
                    <a:lumMod val="75000"/>
                    <a:lumOff val="25000"/>
                  </a:schemeClr>
                </a:solidFill>
                <a:latin typeface="Helvetica Neue"/>
                <a:ea typeface="MS PGothic" panose="020B0600070205080204" pitchFamily="34" charset="-128"/>
                <a:cs typeface="ＭＳ Ｐゴシック" charset="0"/>
              </a:defRPr>
            </a:lvl1pPr>
            <a:lvl2pPr marL="685817" indent="-263776"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2pPr>
            <a:lvl3pPr marL="1055103" indent="-211021" algn="l" rtl="0" eaLnBrk="0" fontAlgn="base" hangingPunct="0">
              <a:spcBef>
                <a:spcPct val="20000"/>
              </a:spcBef>
              <a:spcAft>
                <a:spcPct val="0"/>
              </a:spcAft>
              <a:buClr>
                <a:srgbClr val="95C154"/>
              </a:buClr>
              <a:buChar char="•"/>
              <a:defRPr sz="1400">
                <a:solidFill>
                  <a:schemeClr val="tx1">
                    <a:lumMod val="75000"/>
                    <a:lumOff val="25000"/>
                  </a:schemeClr>
                </a:solidFill>
                <a:latin typeface="Helvetica Neue"/>
                <a:ea typeface="MS PGothic" panose="020B0600070205080204" pitchFamily="34" charset="-128"/>
              </a:defRPr>
            </a:lvl3pPr>
            <a:lvl4pPr marL="1477145" indent="-211021" algn="l" rtl="0" eaLnBrk="0" fontAlgn="base" hangingPunct="0">
              <a:spcBef>
                <a:spcPct val="20000"/>
              </a:spcBef>
              <a:spcAft>
                <a:spcPct val="0"/>
              </a:spcAft>
              <a:buChar char="–"/>
              <a:defRPr sz="1846">
                <a:solidFill>
                  <a:srgbClr val="88969F"/>
                </a:solidFill>
                <a:latin typeface="+mn-lt"/>
                <a:ea typeface="MS PGothic" panose="020B0600070205080204" pitchFamily="34" charset="-128"/>
              </a:defRPr>
            </a:lvl4pPr>
            <a:lvl5pPr marL="1899186" indent="-211021" algn="l" rtl="0" eaLnBrk="0" fontAlgn="base" hangingPunct="0">
              <a:spcBef>
                <a:spcPct val="20000"/>
              </a:spcBef>
              <a:spcAft>
                <a:spcPct val="0"/>
              </a:spcAft>
              <a:buChar char="»"/>
              <a:defRPr>
                <a:solidFill>
                  <a:srgbClr val="88969F"/>
                </a:solidFill>
                <a:latin typeface="+mn-lt"/>
                <a:ea typeface="MS PGothic" panose="020B0600070205080204" pitchFamily="34" charset="-128"/>
              </a:defRPr>
            </a:lvl5pPr>
            <a:lvl6pPr marL="2321227" indent="-211021" algn="l" rtl="0" fontAlgn="base">
              <a:spcBef>
                <a:spcPct val="20000"/>
              </a:spcBef>
              <a:spcAft>
                <a:spcPct val="0"/>
              </a:spcAft>
              <a:buChar char="»"/>
              <a:defRPr>
                <a:solidFill>
                  <a:schemeClr val="tx1"/>
                </a:solidFill>
                <a:latin typeface="+mn-lt"/>
              </a:defRPr>
            </a:lvl6pPr>
            <a:lvl7pPr marL="2743269" indent="-211021" algn="l" rtl="0" fontAlgn="base">
              <a:spcBef>
                <a:spcPct val="20000"/>
              </a:spcBef>
              <a:spcAft>
                <a:spcPct val="0"/>
              </a:spcAft>
              <a:buChar char="»"/>
              <a:defRPr>
                <a:solidFill>
                  <a:schemeClr val="tx1"/>
                </a:solidFill>
                <a:latin typeface="+mn-lt"/>
              </a:defRPr>
            </a:lvl7pPr>
            <a:lvl8pPr marL="3165310" indent="-211021" algn="l" rtl="0" fontAlgn="base">
              <a:spcBef>
                <a:spcPct val="20000"/>
              </a:spcBef>
              <a:spcAft>
                <a:spcPct val="0"/>
              </a:spcAft>
              <a:buChar char="»"/>
              <a:defRPr>
                <a:solidFill>
                  <a:schemeClr val="tx1"/>
                </a:solidFill>
                <a:latin typeface="+mn-lt"/>
              </a:defRPr>
            </a:lvl8pPr>
            <a:lvl9pPr marL="3587351" indent="-211021" algn="l" rtl="0" fontAlgn="base">
              <a:spcBef>
                <a:spcPct val="20000"/>
              </a:spcBef>
              <a:spcAft>
                <a:spcPct val="0"/>
              </a:spcAft>
              <a:buChar char="»"/>
              <a:defRPr>
                <a:solidFill>
                  <a:schemeClr val="tx1"/>
                </a:solidFill>
                <a:latin typeface="+mn-lt"/>
              </a:defRPr>
            </a:lvl9pPr>
          </a:lstStyle>
          <a:p>
            <a:pPr marL="0" indent="0">
              <a:buNone/>
            </a:pPr>
            <a:r>
              <a:rPr lang="en-US" sz="1100" dirty="0"/>
              <a:t>1. LUTATHERA</a:t>
            </a:r>
            <a:r>
              <a:rPr lang="en-US" sz="1100" baseline="30000" dirty="0"/>
              <a:t>®</a:t>
            </a:r>
            <a:r>
              <a:rPr lang="en-US" sz="1100" dirty="0"/>
              <a:t> [prescribing information]. Millburn, NJ: Advanced Accelerator Applications USA, Inc.; January 2018.</a:t>
            </a:r>
          </a:p>
          <a:p>
            <a:pPr marL="0" indent="0" defTabSz="914400">
              <a:buClr>
                <a:schemeClr val="accent1"/>
              </a:buClr>
              <a:buNone/>
            </a:pPr>
            <a:endParaRPr lang="en-US" sz="1100" kern="0" dirty="0">
              <a:cs typeface="Arial"/>
            </a:endParaRPr>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a:p>
            <a:pPr marL="342900" indent="-342900" defTabSz="914400">
              <a:buFont typeface="+mj-lt"/>
              <a:buAutoNum type="arabicPeriod"/>
            </a:pPr>
            <a:endParaRPr lang="en-US" sz="1100" kern="0" dirty="0"/>
          </a:p>
        </p:txBody>
      </p:sp>
    </p:spTree>
    <p:extLst>
      <p:ext uri="{BB962C8B-B14F-4D97-AF65-F5344CB8AC3E}">
        <p14:creationId xmlns:p14="http://schemas.microsoft.com/office/powerpoint/2010/main" val="64722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hlinkClick r:id="rId2" action="ppaction://hlinksldjump"/>
          </p:cNvPr>
          <p:cNvSpPr/>
          <p:nvPr/>
        </p:nvSpPr>
        <p:spPr bwMode="auto">
          <a:xfrm>
            <a:off x="501439" y="134751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Helvetica Neue"/>
              </a:rPr>
              <a:t>      </a:t>
            </a:r>
            <a:r>
              <a:rPr kumimoji="0" lang="en-US" sz="1600" b="0" i="0" u="none" strike="noStrike" cap="none" normalizeH="0" baseline="0" dirty="0">
                <a:ln>
                  <a:noFill/>
                </a:ln>
                <a:solidFill>
                  <a:schemeClr val="bg1"/>
                </a:solidFill>
                <a:effectLst/>
                <a:latin typeface="Helvetica Neue"/>
              </a:rPr>
              <a:t>LUTATHERA</a:t>
            </a:r>
            <a:r>
              <a:rPr kumimoji="0" lang="en-US" sz="1600" b="0" i="0" u="none" strike="noStrike" cap="none" normalizeH="0" baseline="30000" dirty="0">
                <a:ln>
                  <a:noFill/>
                </a:ln>
                <a:solidFill>
                  <a:schemeClr val="bg1"/>
                </a:solidFill>
                <a:effectLst/>
                <a:latin typeface="Helvetica Neue"/>
              </a:rPr>
              <a:t>®</a:t>
            </a:r>
            <a:r>
              <a:rPr kumimoji="0" lang="en-US" sz="1600" b="0" i="0" u="none" strike="noStrike" cap="none" normalizeH="0" dirty="0">
                <a:ln>
                  <a:noFill/>
                </a:ln>
                <a:solidFill>
                  <a:schemeClr val="bg1"/>
                </a:solidFill>
                <a:effectLst/>
                <a:latin typeface="Helvetica Neue"/>
              </a:rPr>
              <a:t> (lutetium Lu 177 dotatate) </a:t>
            </a:r>
            <a:br>
              <a:rPr kumimoji="0" lang="en-US" sz="1600" b="0" i="0" u="none" strike="noStrike" cap="none" normalizeH="0" dirty="0">
                <a:ln>
                  <a:noFill/>
                </a:ln>
                <a:solidFill>
                  <a:schemeClr val="bg1"/>
                </a:solidFill>
                <a:effectLst/>
                <a:latin typeface="Helvetica Neue"/>
              </a:rPr>
            </a:br>
            <a:r>
              <a:rPr kumimoji="0" lang="en-US" sz="1600" b="0" i="0" u="none" strike="noStrike" cap="none" normalizeH="0" dirty="0">
                <a:ln>
                  <a:noFill/>
                </a:ln>
                <a:solidFill>
                  <a:schemeClr val="bg1"/>
                </a:solidFill>
                <a:effectLst/>
                <a:latin typeface="Helvetica Neue"/>
              </a:rPr>
              <a:t>      Important Safety</a:t>
            </a:r>
            <a:r>
              <a:rPr lang="en-US" sz="1600" dirty="0">
                <a:solidFill>
                  <a:schemeClr val="bg1"/>
                </a:solidFill>
                <a:latin typeface="Helvetica Neue"/>
              </a:rPr>
              <a:t> </a:t>
            </a:r>
            <a:r>
              <a:rPr kumimoji="0" lang="en-US" sz="1600" b="0" i="0" u="none" strike="noStrike" cap="none" normalizeH="0" dirty="0">
                <a:ln>
                  <a:noFill/>
                </a:ln>
                <a:solidFill>
                  <a:schemeClr val="bg1"/>
                </a:solidFill>
                <a:effectLst/>
                <a:latin typeface="Helvetica Neue"/>
              </a:rPr>
              <a:t>Information</a:t>
            </a:r>
            <a:endParaRPr kumimoji="0" lang="en-US" sz="2400" b="0" i="0" u="none" strike="noStrike" cap="none" normalizeH="0" baseline="30000" dirty="0">
              <a:ln>
                <a:noFill/>
              </a:ln>
              <a:solidFill>
                <a:schemeClr val="bg1"/>
              </a:solidFill>
              <a:effectLst/>
              <a:latin typeface="Helvetica Neue"/>
            </a:endParaRPr>
          </a:p>
        </p:txBody>
      </p:sp>
      <p:sp>
        <p:nvSpPr>
          <p:cNvPr id="2" name="Title 1"/>
          <p:cNvSpPr>
            <a:spLocks noGrp="1"/>
          </p:cNvSpPr>
          <p:nvPr>
            <p:ph type="title"/>
          </p:nvPr>
        </p:nvSpPr>
        <p:spPr>
          <a:xfrm>
            <a:off x="845999" y="653704"/>
            <a:ext cx="5646267" cy="533400"/>
          </a:xfrm>
        </p:spPr>
        <p:txBody>
          <a:bodyPr/>
          <a:lstStyle/>
          <a:p>
            <a:r>
              <a:rPr lang="en-US" dirty="0"/>
              <a:t>Objectives </a:t>
            </a:r>
          </a:p>
        </p:txBody>
      </p:sp>
      <p:sp>
        <p:nvSpPr>
          <p:cNvPr id="13" name="Oval 12"/>
          <p:cNvSpPr/>
          <p:nvPr/>
        </p:nvSpPr>
        <p:spPr bwMode="auto">
          <a:xfrm>
            <a:off x="226726" y="135534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2" name="Rounded Rectangle 21"/>
          <p:cNvSpPr/>
          <p:nvPr/>
        </p:nvSpPr>
        <p:spPr bwMode="auto">
          <a:xfrm>
            <a:off x="501437" y="1969135"/>
            <a:ext cx="4984962" cy="557252"/>
          </a:xfrm>
          <a:prstGeom prst="roundRect">
            <a:avLst/>
          </a:prstGeom>
          <a:solidFill>
            <a:srgbClr val="81B43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Gastroenteropancreatic Neuroendocrine </a:t>
            </a:r>
            <a:br>
              <a:rPr lang="en-US" sz="1600" dirty="0">
                <a:solidFill>
                  <a:schemeClr val="bg1"/>
                </a:solidFill>
                <a:latin typeface="Helvetica Neue"/>
              </a:rPr>
            </a:br>
            <a:r>
              <a:rPr lang="en-US" sz="1600" dirty="0">
                <a:solidFill>
                  <a:schemeClr val="bg1"/>
                </a:solidFill>
                <a:latin typeface="Helvetica Neue"/>
              </a:rPr>
              <a:t>      Tumors (GEP-NETs)</a:t>
            </a:r>
          </a:p>
        </p:txBody>
      </p:sp>
      <p:sp>
        <p:nvSpPr>
          <p:cNvPr id="23" name="Oval 22"/>
          <p:cNvSpPr/>
          <p:nvPr/>
        </p:nvSpPr>
        <p:spPr bwMode="auto">
          <a:xfrm>
            <a:off x="226724" y="1976964"/>
            <a:ext cx="549423" cy="549423"/>
          </a:xfrm>
          <a:prstGeom prst="ellipse">
            <a:avLst/>
          </a:prstGeom>
          <a:solidFill>
            <a:srgbClr val="81B438"/>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6" name="Rounded Rectangle 25">
            <a:hlinkClick r:id="rId3" action="ppaction://hlinksldjump"/>
          </p:cNvPr>
          <p:cNvSpPr/>
          <p:nvPr/>
        </p:nvSpPr>
        <p:spPr bwMode="auto">
          <a:xfrm>
            <a:off x="501437" y="2590753"/>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Product Characteristics</a:t>
            </a:r>
          </a:p>
        </p:txBody>
      </p:sp>
      <p:sp>
        <p:nvSpPr>
          <p:cNvPr id="27" name="Oval 26"/>
          <p:cNvSpPr/>
          <p:nvPr/>
        </p:nvSpPr>
        <p:spPr bwMode="auto">
          <a:xfrm>
            <a:off x="226724" y="2598582"/>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28" name="Rounded Rectangle 27">
            <a:hlinkClick r:id="rId4" action="ppaction://hlinksldjump"/>
          </p:cNvPr>
          <p:cNvSpPr/>
          <p:nvPr/>
        </p:nvSpPr>
        <p:spPr bwMode="auto">
          <a:xfrm>
            <a:off x="501437" y="3223089"/>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Trials Supporting FDA-approval of LUTATHERA</a:t>
            </a:r>
            <a:r>
              <a:rPr lang="en-US" sz="1600" baseline="30000" dirty="0">
                <a:solidFill>
                  <a:schemeClr val="bg1"/>
                </a:solidFill>
                <a:latin typeface="Helvetica Neue"/>
              </a:rPr>
              <a:t>®</a:t>
            </a:r>
            <a:endParaRPr lang="en-US" sz="2400" baseline="30000" dirty="0">
              <a:solidFill>
                <a:schemeClr val="bg1"/>
              </a:solidFill>
              <a:latin typeface="Helvetica Neue"/>
            </a:endParaRPr>
          </a:p>
        </p:txBody>
      </p:sp>
      <p:sp>
        <p:nvSpPr>
          <p:cNvPr id="29" name="Oval 28"/>
          <p:cNvSpPr/>
          <p:nvPr/>
        </p:nvSpPr>
        <p:spPr bwMode="auto">
          <a:xfrm>
            <a:off x="226724" y="3230918"/>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0" name="Rounded Rectangle 29">
            <a:hlinkClick r:id="rId5" action="ppaction://hlinksldjump"/>
          </p:cNvPr>
          <p:cNvSpPr/>
          <p:nvPr/>
        </p:nvSpPr>
        <p:spPr bwMode="auto">
          <a:xfrm>
            <a:off x="501435" y="3844707"/>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LUTATHERA</a:t>
            </a:r>
            <a:r>
              <a:rPr lang="en-US" sz="1600" baseline="30000" dirty="0">
                <a:solidFill>
                  <a:schemeClr val="bg1"/>
                </a:solidFill>
                <a:latin typeface="Helvetica Neue"/>
              </a:rPr>
              <a:t>®</a:t>
            </a:r>
            <a:r>
              <a:rPr lang="en-US" sz="1600" dirty="0">
                <a:solidFill>
                  <a:schemeClr val="bg1"/>
                </a:solidFill>
                <a:latin typeface="Helvetica Neue"/>
              </a:rPr>
              <a:t> Regimen and Administration</a:t>
            </a:r>
            <a:br>
              <a:rPr lang="en-US" sz="1600" dirty="0">
                <a:solidFill>
                  <a:schemeClr val="bg1"/>
                </a:solidFill>
                <a:latin typeface="Helvetica Neue"/>
              </a:rPr>
            </a:br>
            <a:r>
              <a:rPr lang="en-US" sz="1600" dirty="0">
                <a:solidFill>
                  <a:schemeClr val="bg1"/>
                </a:solidFill>
                <a:latin typeface="Helvetica Neue"/>
              </a:rPr>
              <a:t>      Procedure</a:t>
            </a:r>
            <a:endParaRPr lang="en-US" sz="1600" baseline="30000" dirty="0">
              <a:solidFill>
                <a:schemeClr val="bg1"/>
              </a:solidFill>
              <a:latin typeface="Helvetica Neue"/>
            </a:endParaRPr>
          </a:p>
        </p:txBody>
      </p:sp>
      <p:sp>
        <p:nvSpPr>
          <p:cNvPr id="31" name="Oval 30"/>
          <p:cNvSpPr/>
          <p:nvPr/>
        </p:nvSpPr>
        <p:spPr bwMode="auto">
          <a:xfrm>
            <a:off x="226722" y="3852536"/>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2" name="Rounded Rectangle 31">
            <a:hlinkClick r:id="rId6" action="ppaction://hlinksldjump"/>
          </p:cNvPr>
          <p:cNvSpPr/>
          <p:nvPr/>
        </p:nvSpPr>
        <p:spPr bwMode="auto">
          <a:xfrm>
            <a:off x="501435" y="4466325"/>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Establishing LUTATHERA</a:t>
            </a:r>
            <a:r>
              <a:rPr lang="en-US" sz="1600" baseline="30000" dirty="0">
                <a:solidFill>
                  <a:schemeClr val="bg1"/>
                </a:solidFill>
                <a:latin typeface="Helvetica Neue"/>
              </a:rPr>
              <a:t>®</a:t>
            </a:r>
            <a:r>
              <a:rPr lang="en-US" sz="1600" dirty="0">
                <a:solidFill>
                  <a:schemeClr val="bg1"/>
                </a:solidFill>
                <a:latin typeface="Helvetica Neue"/>
              </a:rPr>
              <a:t> at an institution</a:t>
            </a:r>
            <a:endParaRPr lang="en-US" sz="1600" baseline="30000" dirty="0">
              <a:solidFill>
                <a:schemeClr val="bg1"/>
              </a:solidFill>
              <a:latin typeface="Helvetica Neue"/>
            </a:endParaRPr>
          </a:p>
        </p:txBody>
      </p:sp>
      <p:sp>
        <p:nvSpPr>
          <p:cNvPr id="33" name="Oval 32"/>
          <p:cNvSpPr/>
          <p:nvPr/>
        </p:nvSpPr>
        <p:spPr bwMode="auto">
          <a:xfrm>
            <a:off x="226722" y="4474154"/>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sp>
        <p:nvSpPr>
          <p:cNvPr id="34" name="Rounded Rectangle 33">
            <a:hlinkClick r:id="rId7" action="ppaction://hlinksldjump"/>
          </p:cNvPr>
          <p:cNvSpPr/>
          <p:nvPr/>
        </p:nvSpPr>
        <p:spPr bwMode="auto">
          <a:xfrm>
            <a:off x="501439" y="5095772"/>
            <a:ext cx="4984962" cy="557252"/>
          </a:xfrm>
          <a:prstGeom prst="roundRect">
            <a:avLst/>
          </a:prstGeom>
          <a:solidFill>
            <a:srgbClr val="7E89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sz="1600" dirty="0">
                <a:solidFill>
                  <a:schemeClr val="bg1"/>
                </a:solidFill>
                <a:latin typeface="Helvetica Neue"/>
              </a:rPr>
              <a:t>      Support programs available for LUTATHERA</a:t>
            </a:r>
            <a:r>
              <a:rPr lang="en-US" sz="1600" baseline="30000" dirty="0">
                <a:solidFill>
                  <a:schemeClr val="bg1"/>
                </a:solidFill>
                <a:latin typeface="Helvetica Neue"/>
              </a:rPr>
              <a:t>®</a:t>
            </a:r>
          </a:p>
        </p:txBody>
      </p:sp>
      <p:sp>
        <p:nvSpPr>
          <p:cNvPr id="35" name="Oval 34"/>
          <p:cNvSpPr/>
          <p:nvPr/>
        </p:nvSpPr>
        <p:spPr bwMode="auto">
          <a:xfrm>
            <a:off x="226726" y="5103601"/>
            <a:ext cx="549423" cy="549423"/>
          </a:xfrm>
          <a:prstGeom prst="ellipse">
            <a:avLst/>
          </a:prstGeom>
          <a:solidFill>
            <a:srgbClr val="7E8992"/>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Helvetica Neue"/>
            </a:endParaRPr>
          </a:p>
        </p:txBody>
      </p:sp>
      <p:pic>
        <p:nvPicPr>
          <p:cNvPr id="19" name="Picture 18">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58" y="5191518"/>
            <a:ext cx="365760" cy="365760"/>
          </a:xfrm>
          <a:prstGeom prst="rect">
            <a:avLst/>
          </a:prstGeom>
        </p:spPr>
      </p:pic>
      <p:pic>
        <p:nvPicPr>
          <p:cNvPr id="20" name="Picture 19">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083" y="2678983"/>
            <a:ext cx="365760" cy="365760"/>
          </a:xfrm>
          <a:prstGeom prst="rect">
            <a:avLst/>
          </a:prstGeom>
        </p:spPr>
      </p:pic>
      <p:pic>
        <p:nvPicPr>
          <p:cNvPr id="21" name="Picture 20">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853" y="3343288"/>
            <a:ext cx="378220" cy="378220"/>
          </a:xfrm>
          <a:prstGeom prst="rect">
            <a:avLst/>
          </a:prstGeom>
        </p:spPr>
      </p:pic>
      <p:pic>
        <p:nvPicPr>
          <p:cNvPr id="25" name="Picture 24">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191" y="1423794"/>
            <a:ext cx="355071" cy="355071"/>
          </a:xfrm>
          <a:prstGeom prst="rect">
            <a:avLst/>
          </a:prstGeom>
        </p:spPr>
      </p:pic>
      <p:pic>
        <p:nvPicPr>
          <p:cNvPr id="36" name="Picture 35">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594" y="2070151"/>
            <a:ext cx="358724" cy="358724"/>
          </a:xfrm>
          <a:prstGeom prst="rect">
            <a:avLst/>
          </a:prstGeom>
        </p:spPr>
      </p:pic>
      <p:pic>
        <p:nvPicPr>
          <p:cNvPr id="37" name="Picture 36">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25" y="3902973"/>
            <a:ext cx="457201" cy="457201"/>
          </a:xfrm>
          <a:prstGeom prst="rect">
            <a:avLst/>
          </a:prstGeom>
          <a:noFill/>
        </p:spPr>
      </p:pic>
      <p:pic>
        <p:nvPicPr>
          <p:cNvPr id="39" name="Picture 38">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110" y="4555522"/>
            <a:ext cx="386688" cy="386688"/>
          </a:xfrm>
          <a:prstGeom prst="rect">
            <a:avLst/>
          </a:prstGeom>
        </p:spPr>
      </p:pic>
    </p:spTree>
    <p:extLst>
      <p:ext uri="{BB962C8B-B14F-4D97-AF65-F5344CB8AC3E}">
        <p14:creationId xmlns:p14="http://schemas.microsoft.com/office/powerpoint/2010/main" val="802939104"/>
      </p:ext>
    </p:extLst>
  </p:cSld>
  <p:clrMapOvr>
    <a:masterClrMapping/>
  </p:clrMapOvr>
</p:sld>
</file>

<file path=ppt/theme/theme1.xml><?xml version="1.0" encoding="utf-8"?>
<a:theme xmlns:a="http://schemas.openxmlformats.org/drawingml/2006/main" name="2_AAA Presentation 2007_Final">
  <a:themeElements>
    <a:clrScheme name="Custom 3">
      <a:dk1>
        <a:srgbClr val="000000"/>
      </a:dk1>
      <a:lt1>
        <a:srgbClr val="FFFFFF"/>
      </a:lt1>
      <a:dk2>
        <a:srgbClr val="5E5E5E"/>
      </a:dk2>
      <a:lt2>
        <a:srgbClr val="DDDDDD"/>
      </a:lt2>
      <a:accent1>
        <a:srgbClr val="95C154"/>
      </a:accent1>
      <a:accent2>
        <a:srgbClr val="A3ABB1"/>
      </a:accent2>
      <a:accent3>
        <a:srgbClr val="E47923"/>
      </a:accent3>
      <a:accent4>
        <a:srgbClr val="FFDB61"/>
      </a:accent4>
      <a:accent5>
        <a:srgbClr val="A1D862"/>
      </a:accent5>
      <a:accent6>
        <a:srgbClr val="C6C6C6"/>
      </a:accent6>
      <a:hlink>
        <a:srgbClr val="0070C0"/>
      </a:hlink>
      <a:folHlink>
        <a:srgbClr val="DF532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txDef>
      <a:spPr/>
      <a:bodyPr/>
      <a:lstStyle>
        <a:defPPr>
          <a:defRPr dirty="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29543</TotalTime>
  <Words>6280</Words>
  <Application>Microsoft Office PowerPoint</Application>
  <PresentationFormat>On-screen Show (4:3)</PresentationFormat>
  <Paragraphs>1325</Paragraphs>
  <Slides>60</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ＭＳ Ｐゴシック</vt:lpstr>
      <vt:lpstr>Arial</vt:lpstr>
      <vt:lpstr>Calibri</vt:lpstr>
      <vt:lpstr>Futura</vt:lpstr>
      <vt:lpstr>Helvetica Neue</vt:lpstr>
      <vt:lpstr>HelveticaNeueLT Std</vt:lpstr>
      <vt:lpstr>Times</vt:lpstr>
      <vt:lpstr>Times New Roman</vt:lpstr>
      <vt:lpstr>Wingdings</vt:lpstr>
      <vt:lpstr>2_AAA Presentation 2007_Final</vt:lpstr>
      <vt:lpstr>PowerPoint Presentation</vt:lpstr>
      <vt:lpstr>Disclaimer</vt:lpstr>
      <vt:lpstr>Objectives </vt:lpstr>
      <vt:lpstr>Objectives </vt:lpstr>
      <vt:lpstr>Important safety information1</vt:lpstr>
      <vt:lpstr>Important safety information1</vt:lpstr>
      <vt:lpstr>Important safety information1</vt:lpstr>
      <vt:lpstr>Important safety information1</vt:lpstr>
      <vt:lpstr>Objectives </vt:lpstr>
      <vt:lpstr>Gastroenteropancreatic neuroendocrine tumors (GEP-NETs): heterogeneous group of rare tumors1</vt:lpstr>
      <vt:lpstr>GI tract and pancreas — frequent localizations of NETs1</vt:lpstr>
      <vt:lpstr>NETs have historically been considered  as rare tumors1</vt:lpstr>
      <vt:lpstr>Most patients present with metastatic disease upon diagnosis1</vt:lpstr>
      <vt:lpstr>NETs pose high morbidity burden on patients1</vt:lpstr>
      <vt:lpstr>Objectives </vt:lpstr>
      <vt:lpstr>LUTATHERA® (lutetium Lu 177 dotatate) indication and contraindication</vt:lpstr>
      <vt:lpstr>Peptide receptor radionuclide therapy (PRRT)</vt:lpstr>
      <vt:lpstr>Mechanism of action1</vt:lpstr>
      <vt:lpstr>General precautions</vt:lpstr>
      <vt:lpstr>Radioactive decay</vt:lpstr>
      <vt:lpstr>Absorbed radiation doses to organs</vt:lpstr>
      <vt:lpstr>Biodistribution and elimination</vt:lpstr>
      <vt:lpstr>Objectives </vt:lpstr>
      <vt:lpstr>NETTER-1: international, multicenter, randomized, comparator-controlled, parallel-group phase III study1</vt:lpstr>
      <vt:lpstr>NETTER-1: inclusion and exclusion criteria1</vt:lpstr>
      <vt:lpstr>NETTER-1: well-balanced patient characteristics1</vt:lpstr>
      <vt:lpstr>Markedly longer progression-free  survival (PFS)1</vt:lpstr>
      <vt:lpstr>LUTATHERA® (lutetium Lu 177 dotatate) demonstrated 3X greater ORR than  long-acting octreotide 60 mg (P=0.0148)1</vt:lpstr>
      <vt:lpstr>Preliminary evidence suggests an  overall survival (OS) benefit1  </vt:lpstr>
      <vt:lpstr>Consistent treatment benefits seen  across all prespecified subpopulations1</vt:lpstr>
      <vt:lpstr>Acute toxic side effects1</vt:lpstr>
      <vt:lpstr>Laboratory abnormalities1 </vt:lpstr>
      <vt:lpstr>Hematologic events were transient1</vt:lpstr>
      <vt:lpstr>ERASMUS: retrospective, single-center,  single-arm, open-label, phase I/II study in patients with GEP- and other NETs1,2</vt:lpstr>
      <vt:lpstr>Patient Selection1,2</vt:lpstr>
      <vt:lpstr>Efficacy Analysis</vt:lpstr>
      <vt:lpstr>Safety Analysis1</vt:lpstr>
      <vt:lpstr>Objectives </vt:lpstr>
      <vt:lpstr>Treatment Regimen1</vt:lpstr>
      <vt:lpstr>Somatostatin analogs</vt:lpstr>
      <vt:lpstr>Administration timeline1</vt:lpstr>
      <vt:lpstr>Concomitant medications1 </vt:lpstr>
      <vt:lpstr>Administration method</vt:lpstr>
      <vt:lpstr>Administration materials1</vt:lpstr>
      <vt:lpstr>Administration set-up1</vt:lpstr>
      <vt:lpstr>Completing the infusion1</vt:lpstr>
      <vt:lpstr>General 24-hour patient treatment  timeline</vt:lpstr>
      <vt:lpstr>Objectives </vt:lpstr>
      <vt:lpstr>Institution specific steps and approvals</vt:lpstr>
      <vt:lpstr>Radioactive materials license for Lu 177</vt:lpstr>
      <vt:lpstr>Treatment room and bathroom </vt:lpstr>
      <vt:lpstr>Ordering </vt:lpstr>
      <vt:lpstr>Shipping</vt:lpstr>
      <vt:lpstr>How supplied1</vt:lpstr>
      <vt:lpstr>Dose calibration</vt:lpstr>
      <vt:lpstr>Waste management</vt:lpstr>
      <vt:lpstr>Patient instructions</vt:lpstr>
      <vt:lpstr>Objectives </vt:lpstr>
      <vt:lpstr>AAA PatientCONNECT™</vt:lpstr>
      <vt:lpstr>Summary</vt:lpstr>
    </vt:vector>
  </TitlesOfParts>
  <Company>Advanced Accelerator Applications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Lutathera Value</dc:title>
  <dc:creator>Roger Estafanos</dc:creator>
  <cp:lastModifiedBy>Mark H Crosthwaite</cp:lastModifiedBy>
  <cp:revision>634</cp:revision>
  <cp:lastPrinted>2017-11-30T14:55:02Z</cp:lastPrinted>
  <dcterms:created xsi:type="dcterms:W3CDTF">2016-10-06T17:31:58Z</dcterms:created>
  <dcterms:modified xsi:type="dcterms:W3CDTF">2019-11-05T14:00:39Z</dcterms:modified>
</cp:coreProperties>
</file>